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Montserrat Bold" charset="1" panose="00000800000000000000"/>
      <p:regular r:id="rId30"/>
    </p:embeddedFont>
    <p:embeddedFont>
      <p:font typeface="Montserrat" charset="1" panose="00000500000000000000"/>
      <p:regular r:id="rId31"/>
    </p:embeddedFont>
    <p:embeddedFont>
      <p:font typeface="Noto Sans" charset="1" panose="020B0502040504020204"/>
      <p:regular r:id="rId32"/>
    </p:embeddedFont>
    <p:embeddedFont>
      <p:font typeface="Open Sans Extra Bold" charset="1" panose="020B0906030804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A7D55"/>
        </a:solidFill>
      </p:bgPr>
    </p:bg>
    <p:spTree>
      <p:nvGrpSpPr>
        <p:cNvPr id="1" name=""/>
        <p:cNvGrpSpPr/>
        <p:nvPr/>
      </p:nvGrpSpPr>
      <p:grpSpPr>
        <a:xfrm>
          <a:off x="0" y="0"/>
          <a:ext cx="0" cy="0"/>
          <a:chOff x="0" y="0"/>
          <a:chExt cx="0" cy="0"/>
        </a:xfrm>
      </p:grpSpPr>
      <p:grpSp>
        <p:nvGrpSpPr>
          <p:cNvPr name="Group 2" id="2"/>
          <p:cNvGrpSpPr/>
          <p:nvPr/>
        </p:nvGrpSpPr>
        <p:grpSpPr>
          <a:xfrm rot="0">
            <a:off x="6097502" y="5590237"/>
            <a:ext cx="14099416" cy="140994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BF8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806336" y="3114203"/>
            <a:ext cx="8015383" cy="1591147"/>
          </a:xfrm>
          <a:prstGeom prst="rect">
            <a:avLst/>
          </a:prstGeom>
        </p:spPr>
        <p:txBody>
          <a:bodyPr anchor="t" rtlCol="false" tIns="0" lIns="0" bIns="0" rIns="0">
            <a:spAutoFit/>
          </a:bodyPr>
          <a:lstStyle/>
          <a:p>
            <a:pPr algn="l">
              <a:lnSpc>
                <a:spcPts val="13098"/>
              </a:lnSpc>
              <a:spcBef>
                <a:spcPct val="0"/>
              </a:spcBef>
            </a:pPr>
            <a:r>
              <a:rPr lang="en-US" sz="9356">
                <a:solidFill>
                  <a:srgbClr val="F8F9F8"/>
                </a:solidFill>
                <a:latin typeface="Montserrat Bold"/>
              </a:rPr>
              <a:t>RentCar</a:t>
            </a:r>
          </a:p>
        </p:txBody>
      </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7857" y="-643475"/>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BF88"/>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2"/>
            <a:stretch>
              <a:fillRect l="0" t="0" r="0" b="0"/>
            </a:stretch>
          </a:blipFill>
        </p:spPr>
      </p:sp>
      <p:sp>
        <p:nvSpPr>
          <p:cNvPr name="TextBox 16" id="16"/>
          <p:cNvSpPr txBox="true"/>
          <p:nvPr/>
        </p:nvSpPr>
        <p:spPr>
          <a:xfrm rot="0">
            <a:off x="1806336" y="7353935"/>
            <a:ext cx="7366063" cy="588552"/>
          </a:xfrm>
          <a:prstGeom prst="rect">
            <a:avLst/>
          </a:prstGeom>
        </p:spPr>
        <p:txBody>
          <a:bodyPr anchor="t" rtlCol="false" tIns="0" lIns="0" bIns="0" rIns="0">
            <a:spAutoFit/>
          </a:bodyPr>
          <a:lstStyle/>
          <a:p>
            <a:pPr algn="l">
              <a:lnSpc>
                <a:spcPts val="4835"/>
              </a:lnSpc>
              <a:spcBef>
                <a:spcPct val="0"/>
              </a:spcBef>
            </a:pPr>
            <a:r>
              <a:rPr lang="en-US" sz="3453" spc="-69">
                <a:solidFill>
                  <a:srgbClr val="F8F9F8"/>
                </a:solidFill>
                <a:latin typeface="Montserrat"/>
              </a:rPr>
              <a:t>By: Team 8</a:t>
            </a:r>
          </a:p>
        </p:txBody>
      </p:sp>
      <p:grpSp>
        <p:nvGrpSpPr>
          <p:cNvPr name="Group 17" id="17"/>
          <p:cNvGrpSpPr>
            <a:grpSpLocks noChangeAspect="true"/>
          </p:cNvGrpSpPr>
          <p:nvPr/>
        </p:nvGrpSpPr>
        <p:grpSpPr>
          <a:xfrm rot="0">
            <a:off x="7732892" y="2213266"/>
            <a:ext cx="10217209" cy="5860468"/>
            <a:chOff x="0" y="0"/>
            <a:chExt cx="7981950" cy="4578350"/>
          </a:xfrm>
        </p:grpSpPr>
        <p:sp>
          <p:nvSpPr>
            <p:cNvPr name="Freeform 18" id="1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F8F9F8"/>
            </a:solidFill>
          </p:spPr>
        </p:sp>
        <p:sp>
          <p:nvSpPr>
            <p:cNvPr name="Freeform 19" id="1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3A7D55"/>
            </a:solidFill>
          </p:spPr>
        </p:sp>
        <p:sp>
          <p:nvSpPr>
            <p:cNvPr name="Freeform 20" id="2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3BF88"/>
            </a:solidFill>
          </p:spPr>
        </p:sp>
        <p:sp>
          <p:nvSpPr>
            <p:cNvPr name="Freeform 21" id="2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3BF88"/>
            </a:solidFill>
          </p:spPr>
        </p:sp>
        <p:sp>
          <p:nvSpPr>
            <p:cNvPr name="Freeform 22" id="2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0" t="0" r="-15361" b="0"/>
              </a:stretch>
            </a:blipFill>
          </p:spPr>
        </p:sp>
      </p:grpSp>
      <p:grpSp>
        <p:nvGrpSpPr>
          <p:cNvPr name="Group 23" id="23"/>
          <p:cNvGrpSpPr/>
          <p:nvPr/>
        </p:nvGrpSpPr>
        <p:grpSpPr>
          <a:xfrm rot="0">
            <a:off x="1806336" y="2210703"/>
            <a:ext cx="5273849" cy="636799"/>
            <a:chOff x="0" y="0"/>
            <a:chExt cx="7031798" cy="849065"/>
          </a:xfrm>
        </p:grpSpPr>
        <p:sp>
          <p:nvSpPr>
            <p:cNvPr name="Freeform 24" id="24"/>
            <p:cNvSpPr/>
            <p:nvPr/>
          </p:nvSpPr>
          <p:spPr>
            <a:xfrm flipH="false" flipV="false" rot="0">
              <a:off x="0" y="0"/>
              <a:ext cx="836874" cy="849065"/>
            </a:xfrm>
            <a:custGeom>
              <a:avLst/>
              <a:gdLst/>
              <a:ahLst/>
              <a:cxnLst/>
              <a:rect r="r" b="b" t="t" l="l"/>
              <a:pathLst>
                <a:path h="849065" w="836874">
                  <a:moveTo>
                    <a:pt x="0" y="0"/>
                  </a:moveTo>
                  <a:lnTo>
                    <a:pt x="836874" y="0"/>
                  </a:lnTo>
                  <a:lnTo>
                    <a:pt x="836874" y="849065"/>
                  </a:lnTo>
                  <a:lnTo>
                    <a:pt x="0" y="8490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1105825" y="79718"/>
              <a:ext cx="5925973" cy="632480"/>
            </a:xfrm>
            <a:prstGeom prst="rect">
              <a:avLst/>
            </a:prstGeom>
          </p:spPr>
          <p:txBody>
            <a:bodyPr anchor="t" rtlCol="false" tIns="0" lIns="0" bIns="0" rIns="0">
              <a:spAutoFit/>
            </a:bodyPr>
            <a:lstStyle/>
            <a:p>
              <a:pPr algn="l">
                <a:lnSpc>
                  <a:spcPts val="4041"/>
                </a:lnSpc>
                <a:spcBef>
                  <a:spcPct val="0"/>
                </a:spcBef>
              </a:pPr>
              <a:r>
                <a:rPr lang="en-US" sz="2886" spc="-57">
                  <a:solidFill>
                    <a:srgbClr val="F8F9F8"/>
                  </a:solidFill>
                  <a:latin typeface="Montserrat"/>
                </a:rPr>
                <a:t>Công nghệ phần mềm </a:t>
              </a:r>
            </a:p>
          </p:txBody>
        </p:sp>
      </p:grpSp>
      <p:sp>
        <p:nvSpPr>
          <p:cNvPr name="TextBox 26" id="26"/>
          <p:cNvSpPr txBox="true"/>
          <p:nvPr/>
        </p:nvSpPr>
        <p:spPr>
          <a:xfrm rot="0">
            <a:off x="1806336" y="5038725"/>
            <a:ext cx="7750084" cy="1943735"/>
          </a:xfrm>
          <a:prstGeom prst="rect">
            <a:avLst/>
          </a:prstGeom>
        </p:spPr>
        <p:txBody>
          <a:bodyPr anchor="t" rtlCol="false" tIns="0" lIns="0" bIns="0" rIns="0">
            <a:spAutoFit/>
          </a:bodyPr>
          <a:lstStyle/>
          <a:p>
            <a:pPr algn="l">
              <a:lnSpc>
                <a:spcPts val="7839"/>
              </a:lnSpc>
            </a:pPr>
            <a:r>
              <a:rPr lang="en-US" sz="5599">
                <a:solidFill>
                  <a:srgbClr val="F8F9F8"/>
                </a:solidFill>
                <a:latin typeface="Montserrat"/>
              </a:rPr>
              <a:t>Trang web quản lý cho thuê ô tô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AEAD2"/>
        </a:solidFill>
      </p:bgPr>
    </p:bg>
    <p:spTree>
      <p:nvGrpSpPr>
        <p:cNvPr id="1" name=""/>
        <p:cNvGrpSpPr/>
        <p:nvPr/>
      </p:nvGrpSpPr>
      <p:grpSpPr>
        <a:xfrm>
          <a:off x="0" y="0"/>
          <a:ext cx="0" cy="0"/>
          <a:chOff x="0" y="0"/>
          <a:chExt cx="0" cy="0"/>
        </a:xfrm>
      </p:grpSpPr>
      <p:grpSp>
        <p:nvGrpSpPr>
          <p:cNvPr name="Group 2" id="2"/>
          <p:cNvGrpSpPr/>
          <p:nvPr/>
        </p:nvGrpSpPr>
        <p:grpSpPr>
          <a:xfrm rot="0">
            <a:off x="15573718" y="7940477"/>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60305" y="2952265"/>
            <a:ext cx="17472487" cy="6659057"/>
            <a:chOff x="0" y="0"/>
            <a:chExt cx="4601807" cy="1753826"/>
          </a:xfrm>
        </p:grpSpPr>
        <p:sp>
          <p:nvSpPr>
            <p:cNvPr name="Freeform 6" id="6"/>
            <p:cNvSpPr/>
            <p:nvPr/>
          </p:nvSpPr>
          <p:spPr>
            <a:xfrm flipH="false" flipV="false" rot="0">
              <a:off x="0" y="0"/>
              <a:ext cx="4601807" cy="1753826"/>
            </a:xfrm>
            <a:custGeom>
              <a:avLst/>
              <a:gdLst/>
              <a:ahLst/>
              <a:cxnLst/>
              <a:rect r="r" b="b" t="t" l="l"/>
              <a:pathLst>
                <a:path h="1753826" w="4601807">
                  <a:moveTo>
                    <a:pt x="7533" y="0"/>
                  </a:moveTo>
                  <a:lnTo>
                    <a:pt x="4594275" y="0"/>
                  </a:lnTo>
                  <a:cubicBezTo>
                    <a:pt x="4596273" y="0"/>
                    <a:pt x="4598189" y="794"/>
                    <a:pt x="4599601" y="2206"/>
                  </a:cubicBezTo>
                  <a:cubicBezTo>
                    <a:pt x="4601014" y="3619"/>
                    <a:pt x="4601807" y="5535"/>
                    <a:pt x="4601807" y="7533"/>
                  </a:cubicBezTo>
                  <a:lnTo>
                    <a:pt x="4601807" y="1746293"/>
                  </a:lnTo>
                  <a:cubicBezTo>
                    <a:pt x="4601807" y="1750453"/>
                    <a:pt x="4598435" y="1753826"/>
                    <a:pt x="4594275" y="1753826"/>
                  </a:cubicBezTo>
                  <a:lnTo>
                    <a:pt x="7533" y="1753826"/>
                  </a:lnTo>
                  <a:cubicBezTo>
                    <a:pt x="5535" y="1753826"/>
                    <a:pt x="3619" y="1753032"/>
                    <a:pt x="2206" y="1751619"/>
                  </a:cubicBezTo>
                  <a:cubicBezTo>
                    <a:pt x="794" y="1750207"/>
                    <a:pt x="0" y="1748291"/>
                    <a:pt x="0" y="1746293"/>
                  </a:cubicBezTo>
                  <a:lnTo>
                    <a:pt x="0" y="7533"/>
                  </a:lnTo>
                  <a:cubicBezTo>
                    <a:pt x="0" y="5535"/>
                    <a:pt x="794" y="3619"/>
                    <a:pt x="2206" y="2206"/>
                  </a:cubicBezTo>
                  <a:cubicBezTo>
                    <a:pt x="3619" y="794"/>
                    <a:pt x="5535" y="0"/>
                    <a:pt x="7533" y="0"/>
                  </a:cubicBezTo>
                  <a:close/>
                </a:path>
              </a:pathLst>
            </a:custGeom>
            <a:solidFill>
              <a:srgbClr val="FDFDFD"/>
            </a:solidFill>
          </p:spPr>
        </p:sp>
        <p:sp>
          <p:nvSpPr>
            <p:cNvPr name="TextBox 7" id="7"/>
            <p:cNvSpPr txBox="true"/>
            <p:nvPr/>
          </p:nvSpPr>
          <p:spPr>
            <a:xfrm>
              <a:off x="0" y="-38100"/>
              <a:ext cx="4601807" cy="179192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667549" y="3299385"/>
            <a:ext cx="1808938" cy="1808938"/>
          </a:xfrm>
          <a:custGeom>
            <a:avLst/>
            <a:gdLst/>
            <a:ahLst/>
            <a:cxnLst/>
            <a:rect r="r" b="b" t="t" l="l"/>
            <a:pathLst>
              <a:path h="1808938" w="1808938">
                <a:moveTo>
                  <a:pt x="0" y="0"/>
                </a:moveTo>
                <a:lnTo>
                  <a:pt x="1808937" y="0"/>
                </a:lnTo>
                <a:lnTo>
                  <a:pt x="1808937" y="1808938"/>
                </a:lnTo>
                <a:lnTo>
                  <a:pt x="0" y="1808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9" id="9"/>
          <p:cNvSpPr/>
          <p:nvPr/>
        </p:nvSpPr>
        <p:spPr>
          <a:xfrm flipH="false" flipV="false" rot="0">
            <a:off x="4983634" y="3424997"/>
            <a:ext cx="1618847" cy="1577640"/>
          </a:xfrm>
          <a:custGeom>
            <a:avLst/>
            <a:gdLst/>
            <a:ahLst/>
            <a:cxnLst/>
            <a:rect r="r" b="b" t="t" l="l"/>
            <a:pathLst>
              <a:path h="1577640" w="1618847">
                <a:moveTo>
                  <a:pt x="0" y="0"/>
                </a:moveTo>
                <a:lnTo>
                  <a:pt x="1618846" y="0"/>
                </a:lnTo>
                <a:lnTo>
                  <a:pt x="1618846" y="1577639"/>
                </a:lnTo>
                <a:lnTo>
                  <a:pt x="0" y="15776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377193" y="3369817"/>
            <a:ext cx="1533615" cy="1668074"/>
          </a:xfrm>
          <a:custGeom>
            <a:avLst/>
            <a:gdLst/>
            <a:ahLst/>
            <a:cxnLst/>
            <a:rect r="r" b="b" t="t" l="l"/>
            <a:pathLst>
              <a:path h="1668074" w="1533615">
                <a:moveTo>
                  <a:pt x="0" y="0"/>
                </a:moveTo>
                <a:lnTo>
                  <a:pt x="1533614" y="0"/>
                </a:lnTo>
                <a:lnTo>
                  <a:pt x="1533614" y="1668074"/>
                </a:lnTo>
                <a:lnTo>
                  <a:pt x="0" y="16680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2123887" y="-2346523"/>
            <a:ext cx="4693046" cy="469304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alpha val="15686"/>
                </a:srgbClr>
              </a:solidFill>
              <a:prstDash val="solid"/>
              <a:miter/>
            </a:ln>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5358941" y="3334639"/>
            <a:ext cx="1873577" cy="1703251"/>
          </a:xfrm>
          <a:custGeom>
            <a:avLst/>
            <a:gdLst/>
            <a:ahLst/>
            <a:cxnLst/>
            <a:rect r="r" b="b" t="t" l="l"/>
            <a:pathLst>
              <a:path h="1703251" w="1873577">
                <a:moveTo>
                  <a:pt x="0" y="0"/>
                </a:moveTo>
                <a:lnTo>
                  <a:pt x="1873577" y="0"/>
                </a:lnTo>
                <a:lnTo>
                  <a:pt x="1873577" y="1703252"/>
                </a:lnTo>
                <a:lnTo>
                  <a:pt x="0" y="17032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521370" y="3449355"/>
            <a:ext cx="1788445" cy="1694145"/>
          </a:xfrm>
          <a:custGeom>
            <a:avLst/>
            <a:gdLst/>
            <a:ahLst/>
            <a:cxnLst/>
            <a:rect r="r" b="b" t="t" l="l"/>
            <a:pathLst>
              <a:path h="1694145" w="1788445">
                <a:moveTo>
                  <a:pt x="0" y="0"/>
                </a:moveTo>
                <a:lnTo>
                  <a:pt x="1788445" y="0"/>
                </a:lnTo>
                <a:lnTo>
                  <a:pt x="1788445" y="1694145"/>
                </a:lnTo>
                <a:lnTo>
                  <a:pt x="0" y="16941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4377620" y="933450"/>
            <a:ext cx="9532761" cy="870452"/>
          </a:xfrm>
          <a:prstGeom prst="rect">
            <a:avLst/>
          </a:prstGeom>
        </p:spPr>
        <p:txBody>
          <a:bodyPr anchor="t" rtlCol="false" tIns="0" lIns="0" bIns="0" rIns="0">
            <a:spAutoFit/>
          </a:bodyPr>
          <a:lstStyle/>
          <a:p>
            <a:pPr algn="l">
              <a:lnSpc>
                <a:spcPts val="7147"/>
              </a:lnSpc>
              <a:spcBef>
                <a:spcPct val="0"/>
              </a:spcBef>
            </a:pPr>
            <a:r>
              <a:rPr lang="en-US" sz="5105">
                <a:solidFill>
                  <a:srgbClr val="58A46E"/>
                </a:solidFill>
                <a:latin typeface="Montserrat Bold"/>
              </a:rPr>
              <a:t>Xác định các bên liên quan </a:t>
            </a:r>
          </a:p>
        </p:txBody>
      </p:sp>
      <p:sp>
        <p:nvSpPr>
          <p:cNvPr name="TextBox 17" id="17"/>
          <p:cNvSpPr txBox="true"/>
          <p:nvPr/>
        </p:nvSpPr>
        <p:spPr>
          <a:xfrm rot="0">
            <a:off x="10711336" y="6287574"/>
            <a:ext cx="3721363" cy="2453005"/>
          </a:xfrm>
          <a:prstGeom prst="rect">
            <a:avLst/>
          </a:prstGeom>
        </p:spPr>
        <p:txBody>
          <a:bodyPr anchor="t" rtlCol="false" tIns="0" lIns="0" bIns="0" rIns="0">
            <a:spAutoFit/>
          </a:bodyPr>
          <a:lstStyle/>
          <a:p>
            <a:pPr algn="ctr">
              <a:lnSpc>
                <a:spcPts val="3919"/>
              </a:lnSpc>
            </a:pPr>
            <a:r>
              <a:rPr lang="en-US" sz="2799" spc="-55">
                <a:solidFill>
                  <a:srgbClr val="145DA0"/>
                </a:solidFill>
                <a:latin typeface="Montserrat"/>
              </a:rPr>
              <a:t>Tính toán chi phí,</a:t>
            </a:r>
          </a:p>
          <a:p>
            <a:pPr algn="ctr">
              <a:lnSpc>
                <a:spcPts val="3919"/>
              </a:lnSpc>
            </a:pPr>
            <a:r>
              <a:rPr lang="en-US" sz="2799" spc="-55">
                <a:solidFill>
                  <a:srgbClr val="145DA0"/>
                </a:solidFill>
                <a:latin typeface="Montserrat"/>
              </a:rPr>
              <a:t> doanh thu, lợi nhuận </a:t>
            </a:r>
          </a:p>
          <a:p>
            <a:pPr algn="ctr">
              <a:lnSpc>
                <a:spcPts val="3919"/>
              </a:lnSpc>
            </a:pPr>
            <a:r>
              <a:rPr lang="en-US" sz="2799" spc="-55">
                <a:solidFill>
                  <a:srgbClr val="145DA0"/>
                </a:solidFill>
                <a:latin typeface="Montserrat"/>
              </a:rPr>
              <a:t>Báo cáo thống kê</a:t>
            </a:r>
          </a:p>
          <a:p>
            <a:pPr algn="ctr">
              <a:lnSpc>
                <a:spcPts val="3919"/>
              </a:lnSpc>
            </a:pPr>
            <a:r>
              <a:rPr lang="en-US" sz="2799" spc="-55">
                <a:solidFill>
                  <a:srgbClr val="145DA0"/>
                </a:solidFill>
                <a:latin typeface="Montserrat"/>
              </a:rPr>
              <a:t>Tìm hiểu, phân tích </a:t>
            </a:r>
          </a:p>
          <a:p>
            <a:pPr algn="ctr">
              <a:lnSpc>
                <a:spcPts val="3919"/>
              </a:lnSpc>
            </a:pPr>
            <a:r>
              <a:rPr lang="en-US" sz="2799" spc="-55">
                <a:solidFill>
                  <a:srgbClr val="145DA0"/>
                </a:solidFill>
                <a:latin typeface="Montserrat"/>
              </a:rPr>
              <a:t>thị trường</a:t>
            </a:r>
          </a:p>
        </p:txBody>
      </p:sp>
      <p:sp>
        <p:nvSpPr>
          <p:cNvPr name="TextBox 18" id="18"/>
          <p:cNvSpPr txBox="true"/>
          <p:nvPr/>
        </p:nvSpPr>
        <p:spPr>
          <a:xfrm rot="0">
            <a:off x="583808" y="6535224"/>
            <a:ext cx="3663568" cy="1957705"/>
          </a:xfrm>
          <a:prstGeom prst="rect">
            <a:avLst/>
          </a:prstGeom>
        </p:spPr>
        <p:txBody>
          <a:bodyPr anchor="t" rtlCol="false" tIns="0" lIns="0" bIns="0" rIns="0">
            <a:spAutoFit/>
          </a:bodyPr>
          <a:lstStyle/>
          <a:p>
            <a:pPr algn="ctr">
              <a:lnSpc>
                <a:spcPts val="3919"/>
              </a:lnSpc>
            </a:pPr>
            <a:r>
              <a:rPr lang="en-US" sz="2799" spc="-55">
                <a:solidFill>
                  <a:srgbClr val="145DA0"/>
                </a:solidFill>
                <a:latin typeface="Montserrat"/>
              </a:rPr>
              <a:t>Tư vấn cho KH</a:t>
            </a:r>
          </a:p>
          <a:p>
            <a:pPr algn="ctr">
              <a:lnSpc>
                <a:spcPts val="3919"/>
              </a:lnSpc>
            </a:pPr>
            <a:r>
              <a:rPr lang="en-US" sz="2799" spc="-55">
                <a:solidFill>
                  <a:srgbClr val="145DA0"/>
                </a:solidFill>
                <a:latin typeface="Montserrat"/>
              </a:rPr>
              <a:t>Thu thập thông tin </a:t>
            </a:r>
          </a:p>
          <a:p>
            <a:pPr algn="ctr">
              <a:lnSpc>
                <a:spcPts val="3919"/>
              </a:lnSpc>
            </a:pPr>
            <a:r>
              <a:rPr lang="en-US" sz="2799" spc="-55">
                <a:solidFill>
                  <a:srgbClr val="145DA0"/>
                </a:solidFill>
                <a:latin typeface="Montserrat"/>
              </a:rPr>
              <a:t>Giải đáp thông tin </a:t>
            </a:r>
          </a:p>
          <a:p>
            <a:pPr algn="ctr">
              <a:lnSpc>
                <a:spcPts val="3919"/>
              </a:lnSpc>
            </a:pPr>
            <a:r>
              <a:rPr lang="en-US" sz="2799" spc="-55">
                <a:solidFill>
                  <a:srgbClr val="145DA0"/>
                </a:solidFill>
                <a:latin typeface="Montserrat"/>
              </a:rPr>
              <a:t>Tạo hợp đồng </a:t>
            </a:r>
          </a:p>
        </p:txBody>
      </p:sp>
      <p:sp>
        <p:nvSpPr>
          <p:cNvPr name="TextBox 19" id="19"/>
          <p:cNvSpPr txBox="true"/>
          <p:nvPr/>
        </p:nvSpPr>
        <p:spPr>
          <a:xfrm rot="0">
            <a:off x="786664" y="5254790"/>
            <a:ext cx="3204245" cy="1019175"/>
          </a:xfrm>
          <a:prstGeom prst="rect">
            <a:avLst/>
          </a:prstGeom>
        </p:spPr>
        <p:txBody>
          <a:bodyPr anchor="t" rtlCol="false" tIns="0" lIns="0" bIns="0" rIns="0">
            <a:spAutoFit/>
          </a:bodyPr>
          <a:lstStyle/>
          <a:p>
            <a:pPr algn="ctr">
              <a:lnSpc>
                <a:spcPts val="4199"/>
              </a:lnSpc>
              <a:spcBef>
                <a:spcPct val="0"/>
              </a:spcBef>
            </a:pPr>
            <a:r>
              <a:rPr lang="en-US" sz="2999">
                <a:solidFill>
                  <a:srgbClr val="145DA0"/>
                </a:solidFill>
                <a:latin typeface="Open Sans Extra Bold"/>
              </a:rPr>
              <a:t>Nhân viên chăm sóc khách hàng </a:t>
            </a:r>
          </a:p>
        </p:txBody>
      </p:sp>
      <p:sp>
        <p:nvSpPr>
          <p:cNvPr name="TextBox 20" id="20"/>
          <p:cNvSpPr txBox="true"/>
          <p:nvPr/>
        </p:nvSpPr>
        <p:spPr>
          <a:xfrm rot="0">
            <a:off x="11397772" y="5436011"/>
            <a:ext cx="2348490" cy="514350"/>
          </a:xfrm>
          <a:prstGeom prst="rect">
            <a:avLst/>
          </a:prstGeom>
        </p:spPr>
        <p:txBody>
          <a:bodyPr anchor="t" rtlCol="false" tIns="0" lIns="0" bIns="0" rIns="0">
            <a:spAutoFit/>
          </a:bodyPr>
          <a:lstStyle/>
          <a:p>
            <a:pPr algn="ctr">
              <a:lnSpc>
                <a:spcPts val="4200"/>
              </a:lnSpc>
              <a:spcBef>
                <a:spcPct val="0"/>
              </a:spcBef>
            </a:pPr>
            <a:r>
              <a:rPr lang="en-US" sz="3000">
                <a:solidFill>
                  <a:srgbClr val="145DA0"/>
                </a:solidFill>
                <a:latin typeface="Open Sans Extra Bold"/>
              </a:rPr>
              <a:t>Kế toán </a:t>
            </a:r>
          </a:p>
        </p:txBody>
      </p:sp>
      <p:sp>
        <p:nvSpPr>
          <p:cNvPr name="TextBox 21" id="21"/>
          <p:cNvSpPr txBox="true"/>
          <p:nvPr/>
        </p:nvSpPr>
        <p:spPr>
          <a:xfrm rot="0">
            <a:off x="4457634" y="5153371"/>
            <a:ext cx="2670845" cy="1019175"/>
          </a:xfrm>
          <a:prstGeom prst="rect">
            <a:avLst/>
          </a:prstGeom>
        </p:spPr>
        <p:txBody>
          <a:bodyPr anchor="t" rtlCol="false" tIns="0" lIns="0" bIns="0" rIns="0">
            <a:spAutoFit/>
          </a:bodyPr>
          <a:lstStyle/>
          <a:p>
            <a:pPr algn="ctr">
              <a:lnSpc>
                <a:spcPts val="4199"/>
              </a:lnSpc>
              <a:spcBef>
                <a:spcPct val="0"/>
              </a:spcBef>
            </a:pPr>
            <a:r>
              <a:rPr lang="en-US" sz="2999">
                <a:solidFill>
                  <a:srgbClr val="145DA0"/>
                </a:solidFill>
                <a:latin typeface="Open Sans Extra Bold"/>
              </a:rPr>
              <a:t>Nhân viên chăm sóc xe </a:t>
            </a:r>
          </a:p>
        </p:txBody>
      </p:sp>
      <p:sp>
        <p:nvSpPr>
          <p:cNvPr name="TextBox 22" id="22"/>
          <p:cNvSpPr txBox="true"/>
          <p:nvPr/>
        </p:nvSpPr>
        <p:spPr>
          <a:xfrm rot="0">
            <a:off x="4247377" y="6535224"/>
            <a:ext cx="3091361" cy="1957705"/>
          </a:xfrm>
          <a:prstGeom prst="rect">
            <a:avLst/>
          </a:prstGeom>
        </p:spPr>
        <p:txBody>
          <a:bodyPr anchor="t" rtlCol="false" tIns="0" lIns="0" bIns="0" rIns="0">
            <a:spAutoFit/>
          </a:bodyPr>
          <a:lstStyle/>
          <a:p>
            <a:pPr algn="ctr">
              <a:lnSpc>
                <a:spcPts val="3919"/>
              </a:lnSpc>
            </a:pPr>
            <a:r>
              <a:rPr lang="en-US" sz="2799" spc="-55">
                <a:solidFill>
                  <a:srgbClr val="145DA0"/>
                </a:solidFill>
                <a:latin typeface="Montserrat"/>
              </a:rPr>
              <a:t>Kiểm tra tình</a:t>
            </a:r>
          </a:p>
          <a:p>
            <a:pPr algn="ctr">
              <a:lnSpc>
                <a:spcPts val="3919"/>
              </a:lnSpc>
            </a:pPr>
            <a:r>
              <a:rPr lang="en-US" sz="2799" spc="-55">
                <a:solidFill>
                  <a:srgbClr val="145DA0"/>
                </a:solidFill>
                <a:latin typeface="Montserrat"/>
              </a:rPr>
              <a:t> trạng của xe</a:t>
            </a:r>
          </a:p>
          <a:p>
            <a:pPr algn="ctr">
              <a:lnSpc>
                <a:spcPts val="3919"/>
              </a:lnSpc>
            </a:pPr>
            <a:r>
              <a:rPr lang="en-US" sz="2799" spc="-55">
                <a:solidFill>
                  <a:srgbClr val="145DA0"/>
                </a:solidFill>
                <a:latin typeface="Montserrat"/>
              </a:rPr>
              <a:t>Tạo hợp đồng </a:t>
            </a:r>
          </a:p>
          <a:p>
            <a:pPr algn="ctr">
              <a:lnSpc>
                <a:spcPts val="3919"/>
              </a:lnSpc>
            </a:pPr>
            <a:r>
              <a:rPr lang="en-US" sz="2799" spc="-55">
                <a:solidFill>
                  <a:srgbClr val="145DA0"/>
                </a:solidFill>
                <a:latin typeface="Montserrat"/>
              </a:rPr>
              <a:t>Bàn giao xe </a:t>
            </a:r>
          </a:p>
        </p:txBody>
      </p:sp>
      <p:sp>
        <p:nvSpPr>
          <p:cNvPr name="TextBox 23" id="23"/>
          <p:cNvSpPr txBox="true"/>
          <p:nvPr/>
        </p:nvSpPr>
        <p:spPr>
          <a:xfrm rot="0">
            <a:off x="7594426" y="5450298"/>
            <a:ext cx="3204245" cy="495300"/>
          </a:xfrm>
          <a:prstGeom prst="rect">
            <a:avLst/>
          </a:prstGeom>
        </p:spPr>
        <p:txBody>
          <a:bodyPr anchor="t" rtlCol="false" tIns="0" lIns="0" bIns="0" rIns="0">
            <a:spAutoFit/>
          </a:bodyPr>
          <a:lstStyle/>
          <a:p>
            <a:pPr algn="ctr">
              <a:lnSpc>
                <a:spcPts val="4199"/>
              </a:lnSpc>
              <a:spcBef>
                <a:spcPct val="0"/>
              </a:spcBef>
            </a:pPr>
            <a:r>
              <a:rPr lang="en-US" sz="2999">
                <a:solidFill>
                  <a:srgbClr val="145DA0"/>
                </a:solidFill>
                <a:latin typeface="Open Sans Extra Bold"/>
              </a:rPr>
              <a:t>Khách hàng </a:t>
            </a:r>
          </a:p>
        </p:txBody>
      </p:sp>
      <p:sp>
        <p:nvSpPr>
          <p:cNvPr name="TextBox 24" id="24"/>
          <p:cNvSpPr txBox="true"/>
          <p:nvPr/>
        </p:nvSpPr>
        <p:spPr>
          <a:xfrm rot="0">
            <a:off x="7943066" y="6287574"/>
            <a:ext cx="2401867" cy="1957705"/>
          </a:xfrm>
          <a:prstGeom prst="rect">
            <a:avLst/>
          </a:prstGeom>
        </p:spPr>
        <p:txBody>
          <a:bodyPr anchor="t" rtlCol="false" tIns="0" lIns="0" bIns="0" rIns="0">
            <a:spAutoFit/>
          </a:bodyPr>
          <a:lstStyle/>
          <a:p>
            <a:pPr algn="ctr">
              <a:lnSpc>
                <a:spcPts val="3919"/>
              </a:lnSpc>
            </a:pPr>
            <a:r>
              <a:rPr lang="en-US" sz="2799" spc="-55">
                <a:solidFill>
                  <a:srgbClr val="145DA0"/>
                </a:solidFill>
                <a:latin typeface="Montserrat"/>
              </a:rPr>
              <a:t>Đặt dịch vụ thuê xe</a:t>
            </a:r>
          </a:p>
          <a:p>
            <a:pPr algn="ctr">
              <a:lnSpc>
                <a:spcPts val="3919"/>
              </a:lnSpc>
            </a:pPr>
            <a:r>
              <a:rPr lang="en-US" sz="2799" spc="-55">
                <a:solidFill>
                  <a:srgbClr val="145DA0"/>
                </a:solidFill>
                <a:latin typeface="Montserrat"/>
              </a:rPr>
              <a:t>Thanh toán chi phí </a:t>
            </a:r>
          </a:p>
        </p:txBody>
      </p:sp>
      <p:sp>
        <p:nvSpPr>
          <p:cNvPr name="TextBox 25" id="25"/>
          <p:cNvSpPr txBox="true"/>
          <p:nvPr/>
        </p:nvSpPr>
        <p:spPr>
          <a:xfrm rot="0">
            <a:off x="14846282" y="5436011"/>
            <a:ext cx="2898895" cy="514350"/>
          </a:xfrm>
          <a:prstGeom prst="rect">
            <a:avLst/>
          </a:prstGeom>
        </p:spPr>
        <p:txBody>
          <a:bodyPr anchor="t" rtlCol="false" tIns="0" lIns="0" bIns="0" rIns="0">
            <a:spAutoFit/>
          </a:bodyPr>
          <a:lstStyle/>
          <a:p>
            <a:pPr algn="ctr">
              <a:lnSpc>
                <a:spcPts val="4200"/>
              </a:lnSpc>
              <a:spcBef>
                <a:spcPct val="0"/>
              </a:spcBef>
            </a:pPr>
            <a:r>
              <a:rPr lang="en-US" sz="3000">
                <a:solidFill>
                  <a:srgbClr val="145DA0"/>
                </a:solidFill>
                <a:latin typeface="Open Sans Extra Bold"/>
              </a:rPr>
              <a:t>Ban giám đốc</a:t>
            </a:r>
          </a:p>
        </p:txBody>
      </p:sp>
      <p:sp>
        <p:nvSpPr>
          <p:cNvPr name="TextBox 26" id="26"/>
          <p:cNvSpPr txBox="true"/>
          <p:nvPr/>
        </p:nvSpPr>
        <p:spPr>
          <a:xfrm rot="0">
            <a:off x="14799101" y="6287574"/>
            <a:ext cx="2993256" cy="2453005"/>
          </a:xfrm>
          <a:prstGeom prst="rect">
            <a:avLst/>
          </a:prstGeom>
        </p:spPr>
        <p:txBody>
          <a:bodyPr anchor="t" rtlCol="false" tIns="0" lIns="0" bIns="0" rIns="0">
            <a:spAutoFit/>
          </a:bodyPr>
          <a:lstStyle/>
          <a:p>
            <a:pPr algn="ctr">
              <a:lnSpc>
                <a:spcPts val="3919"/>
              </a:lnSpc>
            </a:pPr>
            <a:r>
              <a:rPr lang="en-US" sz="2799" spc="-55">
                <a:solidFill>
                  <a:srgbClr val="145DA0"/>
                </a:solidFill>
                <a:latin typeface="Montserrat"/>
              </a:rPr>
              <a:t>Giám sát, quản lý</a:t>
            </a:r>
          </a:p>
          <a:p>
            <a:pPr algn="ctr">
              <a:lnSpc>
                <a:spcPts val="3919"/>
              </a:lnSpc>
            </a:pPr>
            <a:r>
              <a:rPr lang="en-US" sz="2799" spc="-55">
                <a:solidFill>
                  <a:srgbClr val="145DA0"/>
                </a:solidFill>
                <a:latin typeface="Montserrat"/>
              </a:rPr>
              <a:t>Phê duyệt</a:t>
            </a:r>
          </a:p>
          <a:p>
            <a:pPr algn="ctr">
              <a:lnSpc>
                <a:spcPts val="3919"/>
              </a:lnSpc>
            </a:pPr>
            <a:r>
              <a:rPr lang="en-US" sz="2799" spc="-55">
                <a:solidFill>
                  <a:srgbClr val="145DA0"/>
                </a:solidFill>
                <a:latin typeface="Montserrat"/>
              </a:rPr>
              <a:t> yêu cầu </a:t>
            </a:r>
          </a:p>
          <a:p>
            <a:pPr algn="ctr">
              <a:lnSpc>
                <a:spcPts val="3919"/>
              </a:lnSpc>
            </a:pPr>
            <a:r>
              <a:rPr lang="en-US" sz="2799" spc="-55">
                <a:solidFill>
                  <a:srgbClr val="145DA0"/>
                </a:solidFill>
                <a:latin typeface="Montserrat"/>
              </a:rPr>
              <a:t>Lập kế hoạch</a:t>
            </a:r>
          </a:p>
          <a:p>
            <a:pPr algn="ctr">
              <a:lnSpc>
                <a:spcPts val="3919"/>
              </a:lnSpc>
            </a:pPr>
            <a:r>
              <a:rPr lang="en-US" sz="2799" spc="-55">
                <a:solidFill>
                  <a:srgbClr val="145DA0"/>
                </a:solidFill>
                <a:latin typeface="Montserrat"/>
              </a:rPr>
              <a:t> phát triển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AEAD2"/>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0" y="0"/>
            <a:ext cx="18288000" cy="1906519"/>
            <a:chOff x="0" y="0"/>
            <a:chExt cx="6671512" cy="695503"/>
          </a:xfrm>
        </p:grpSpPr>
        <p:sp>
          <p:nvSpPr>
            <p:cNvPr name="Freeform 6" id="6"/>
            <p:cNvSpPr/>
            <p:nvPr/>
          </p:nvSpPr>
          <p:spPr>
            <a:xfrm flipH="false" flipV="false" rot="0">
              <a:off x="0" y="0"/>
              <a:ext cx="6671512" cy="695503"/>
            </a:xfrm>
            <a:custGeom>
              <a:avLst/>
              <a:gdLst/>
              <a:ahLst/>
              <a:cxnLst/>
              <a:rect r="r" b="b" t="t" l="l"/>
              <a:pathLst>
                <a:path h="695503" w="6671512">
                  <a:moveTo>
                    <a:pt x="0" y="0"/>
                  </a:moveTo>
                  <a:lnTo>
                    <a:pt x="6671512" y="0"/>
                  </a:lnTo>
                  <a:lnTo>
                    <a:pt x="6671512" y="695503"/>
                  </a:lnTo>
                  <a:lnTo>
                    <a:pt x="0" y="695503"/>
                  </a:lnTo>
                  <a:close/>
                </a:path>
              </a:pathLst>
            </a:custGeom>
            <a:solidFill>
              <a:srgbClr val="FFFFFF"/>
            </a:solidFill>
          </p:spPr>
        </p:sp>
      </p:grpSp>
      <p:grpSp>
        <p:nvGrpSpPr>
          <p:cNvPr name="Group 7" id="7"/>
          <p:cNvGrpSpPr/>
          <p:nvPr/>
        </p:nvGrpSpPr>
        <p:grpSpPr>
          <a:xfrm rot="0">
            <a:off x="15941477" y="8056166"/>
            <a:ext cx="4693046" cy="469304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794314" y="1998779"/>
            <a:ext cx="9839303" cy="8288221"/>
          </a:xfrm>
          <a:custGeom>
            <a:avLst/>
            <a:gdLst/>
            <a:ahLst/>
            <a:cxnLst/>
            <a:rect r="r" b="b" t="t" l="l"/>
            <a:pathLst>
              <a:path h="8288221" w="9839303">
                <a:moveTo>
                  <a:pt x="0" y="0"/>
                </a:moveTo>
                <a:lnTo>
                  <a:pt x="9839303" y="0"/>
                </a:lnTo>
                <a:lnTo>
                  <a:pt x="9839303" y="8288221"/>
                </a:lnTo>
                <a:lnTo>
                  <a:pt x="0" y="8288221"/>
                </a:lnTo>
                <a:lnTo>
                  <a:pt x="0" y="0"/>
                </a:lnTo>
                <a:close/>
              </a:path>
            </a:pathLst>
          </a:custGeom>
          <a:blipFill>
            <a:blip r:embed="rId2"/>
            <a:stretch>
              <a:fillRect l="0" t="0" r="0" b="0"/>
            </a:stretch>
          </a:blipFill>
        </p:spPr>
      </p:sp>
      <p:sp>
        <p:nvSpPr>
          <p:cNvPr name="TextBox 11" id="11"/>
          <p:cNvSpPr txBox="true"/>
          <p:nvPr/>
        </p:nvSpPr>
        <p:spPr>
          <a:xfrm rot="0">
            <a:off x="2968339" y="342900"/>
            <a:ext cx="12351322" cy="1371600"/>
          </a:xfrm>
          <a:prstGeom prst="rect">
            <a:avLst/>
          </a:prstGeom>
        </p:spPr>
        <p:txBody>
          <a:bodyPr anchor="t" rtlCol="false" tIns="0" lIns="0" bIns="0" rIns="0">
            <a:spAutoFit/>
          </a:bodyPr>
          <a:lstStyle/>
          <a:p>
            <a:pPr algn="ctr">
              <a:lnSpc>
                <a:spcPts val="10800"/>
              </a:lnSpc>
            </a:pPr>
            <a:r>
              <a:rPr lang="en-US" sz="9000">
                <a:solidFill>
                  <a:srgbClr val="3A7D55"/>
                </a:solidFill>
                <a:latin typeface="Montserrat Bold"/>
              </a:rPr>
              <a:t>UseCase tổng quan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909209" y="260317"/>
            <a:ext cx="8644706" cy="10026683"/>
          </a:xfrm>
          <a:custGeom>
            <a:avLst/>
            <a:gdLst/>
            <a:ahLst/>
            <a:cxnLst/>
            <a:rect r="r" b="b" t="t" l="l"/>
            <a:pathLst>
              <a:path h="10026683" w="8644706">
                <a:moveTo>
                  <a:pt x="0" y="0"/>
                </a:moveTo>
                <a:lnTo>
                  <a:pt x="8644706" y="0"/>
                </a:lnTo>
                <a:lnTo>
                  <a:pt x="8644706" y="10026683"/>
                </a:lnTo>
                <a:lnTo>
                  <a:pt x="0" y="10026683"/>
                </a:lnTo>
                <a:lnTo>
                  <a:pt x="0" y="0"/>
                </a:lnTo>
                <a:close/>
              </a:path>
            </a:pathLst>
          </a:custGeom>
          <a:blipFill>
            <a:blip r:embed="rId2"/>
            <a:stretch>
              <a:fillRect l="0" t="0" r="0" b="0"/>
            </a:stretch>
          </a:blipFill>
        </p:spPr>
      </p:sp>
      <p:sp>
        <p:nvSpPr>
          <p:cNvPr name="TextBox 6" id="6"/>
          <p:cNvSpPr txBox="true"/>
          <p:nvPr/>
        </p:nvSpPr>
        <p:spPr>
          <a:xfrm rot="0">
            <a:off x="1479232" y="3648039"/>
            <a:ext cx="5555113" cy="1312099"/>
          </a:xfrm>
          <a:prstGeom prst="rect">
            <a:avLst/>
          </a:prstGeom>
        </p:spPr>
        <p:txBody>
          <a:bodyPr anchor="t" rtlCol="false" tIns="0" lIns="0" bIns="0" rIns="0">
            <a:spAutoFit/>
          </a:bodyPr>
          <a:lstStyle/>
          <a:p>
            <a:pPr algn="l" marL="0" indent="0" lvl="0">
              <a:lnSpc>
                <a:spcPts val="10788"/>
              </a:lnSpc>
              <a:spcBef>
                <a:spcPct val="0"/>
              </a:spcBef>
            </a:pPr>
            <a:r>
              <a:rPr lang="en-US" sz="7705" spc="-154">
                <a:solidFill>
                  <a:srgbClr val="3A7D55"/>
                </a:solidFill>
                <a:latin typeface="Montserrat Bold"/>
              </a:rPr>
              <a:t>Database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471674" y="2495082"/>
            <a:ext cx="7228357" cy="3568847"/>
          </a:xfrm>
          <a:custGeom>
            <a:avLst/>
            <a:gdLst/>
            <a:ahLst/>
            <a:cxnLst/>
            <a:rect r="r" b="b" t="t" l="l"/>
            <a:pathLst>
              <a:path h="3568847" w="7228357">
                <a:moveTo>
                  <a:pt x="0" y="0"/>
                </a:moveTo>
                <a:lnTo>
                  <a:pt x="7228357" y="0"/>
                </a:lnTo>
                <a:lnTo>
                  <a:pt x="7228357" y="3568847"/>
                </a:lnTo>
                <a:lnTo>
                  <a:pt x="0" y="3568847"/>
                </a:lnTo>
                <a:lnTo>
                  <a:pt x="0" y="0"/>
                </a:lnTo>
                <a:close/>
              </a:path>
            </a:pathLst>
          </a:custGeom>
          <a:blipFill>
            <a:blip r:embed="rId2"/>
            <a:stretch>
              <a:fillRect l="0" t="0" r="0" b="0"/>
            </a:stretch>
          </a:blipFill>
        </p:spPr>
      </p:sp>
      <p:sp>
        <p:nvSpPr>
          <p:cNvPr name="Freeform 6" id="6"/>
          <p:cNvSpPr/>
          <p:nvPr/>
        </p:nvSpPr>
        <p:spPr>
          <a:xfrm flipH="false" flipV="false" rot="0">
            <a:off x="9441965" y="2495082"/>
            <a:ext cx="8149036" cy="3682234"/>
          </a:xfrm>
          <a:custGeom>
            <a:avLst/>
            <a:gdLst/>
            <a:ahLst/>
            <a:cxnLst/>
            <a:rect r="r" b="b" t="t" l="l"/>
            <a:pathLst>
              <a:path h="3682234" w="8149036">
                <a:moveTo>
                  <a:pt x="0" y="0"/>
                </a:moveTo>
                <a:lnTo>
                  <a:pt x="8149036" y="0"/>
                </a:lnTo>
                <a:lnTo>
                  <a:pt x="8149036" y="3682235"/>
                </a:lnTo>
                <a:lnTo>
                  <a:pt x="0" y="3682235"/>
                </a:lnTo>
                <a:lnTo>
                  <a:pt x="0" y="0"/>
                </a:lnTo>
                <a:close/>
              </a:path>
            </a:pathLst>
          </a:custGeom>
          <a:blipFill>
            <a:blip r:embed="rId3"/>
            <a:stretch>
              <a:fillRect l="0" t="0" r="-3388" b="0"/>
            </a:stretch>
          </a:blipFill>
        </p:spPr>
      </p:sp>
      <p:sp>
        <p:nvSpPr>
          <p:cNvPr name="Freeform 7" id="7"/>
          <p:cNvSpPr/>
          <p:nvPr/>
        </p:nvSpPr>
        <p:spPr>
          <a:xfrm flipH="false" flipV="false" rot="0">
            <a:off x="1253966" y="6387779"/>
            <a:ext cx="7663773" cy="3536792"/>
          </a:xfrm>
          <a:custGeom>
            <a:avLst/>
            <a:gdLst/>
            <a:ahLst/>
            <a:cxnLst/>
            <a:rect r="r" b="b" t="t" l="l"/>
            <a:pathLst>
              <a:path h="3536792" w="7663773">
                <a:moveTo>
                  <a:pt x="0" y="0"/>
                </a:moveTo>
                <a:lnTo>
                  <a:pt x="7663773" y="0"/>
                </a:lnTo>
                <a:lnTo>
                  <a:pt x="7663773" y="3536792"/>
                </a:lnTo>
                <a:lnTo>
                  <a:pt x="0" y="3536792"/>
                </a:lnTo>
                <a:lnTo>
                  <a:pt x="0" y="0"/>
                </a:lnTo>
                <a:close/>
              </a:path>
            </a:pathLst>
          </a:custGeom>
          <a:blipFill>
            <a:blip r:embed="rId4"/>
            <a:stretch>
              <a:fillRect l="0" t="0" r="0" b="0"/>
            </a:stretch>
          </a:blipFill>
        </p:spPr>
      </p:sp>
      <p:sp>
        <p:nvSpPr>
          <p:cNvPr name="Freeform 8" id="8"/>
          <p:cNvSpPr/>
          <p:nvPr/>
        </p:nvSpPr>
        <p:spPr>
          <a:xfrm flipH="false" flipV="false" rot="0">
            <a:off x="9441965" y="6387779"/>
            <a:ext cx="8504628" cy="4120648"/>
          </a:xfrm>
          <a:custGeom>
            <a:avLst/>
            <a:gdLst/>
            <a:ahLst/>
            <a:cxnLst/>
            <a:rect r="r" b="b" t="t" l="l"/>
            <a:pathLst>
              <a:path h="4120648" w="8504628">
                <a:moveTo>
                  <a:pt x="0" y="0"/>
                </a:moveTo>
                <a:lnTo>
                  <a:pt x="8504627" y="0"/>
                </a:lnTo>
                <a:lnTo>
                  <a:pt x="8504627" y="4120648"/>
                </a:lnTo>
                <a:lnTo>
                  <a:pt x="0" y="4120648"/>
                </a:lnTo>
                <a:lnTo>
                  <a:pt x="0" y="0"/>
                </a:lnTo>
                <a:close/>
              </a:path>
            </a:pathLst>
          </a:custGeom>
          <a:blipFill>
            <a:blip r:embed="rId5"/>
            <a:stretch>
              <a:fillRect l="0" t="0" r="0" b="0"/>
            </a:stretch>
          </a:blipFill>
        </p:spPr>
      </p:sp>
      <p:sp>
        <p:nvSpPr>
          <p:cNvPr name="TextBox 9" id="9"/>
          <p:cNvSpPr txBox="true"/>
          <p:nvPr/>
        </p:nvSpPr>
        <p:spPr>
          <a:xfrm rot="0">
            <a:off x="5906197" y="942975"/>
            <a:ext cx="7788081" cy="877571"/>
          </a:xfrm>
          <a:prstGeom prst="rect">
            <a:avLst/>
          </a:prstGeom>
        </p:spPr>
        <p:txBody>
          <a:bodyPr anchor="t" rtlCol="false" tIns="0" lIns="0" bIns="0" rIns="0">
            <a:spAutoFit/>
          </a:bodyPr>
          <a:lstStyle/>
          <a:p>
            <a:pPr algn="l" marL="0" indent="0" lvl="0">
              <a:lnSpc>
                <a:spcPts val="7279"/>
              </a:lnSpc>
              <a:spcBef>
                <a:spcPct val="0"/>
              </a:spcBef>
            </a:pPr>
            <a:r>
              <a:rPr lang="en-US" sz="5199" spc="-103">
                <a:solidFill>
                  <a:srgbClr val="3A7D55"/>
                </a:solidFill>
                <a:latin typeface="Montserrat Bold"/>
              </a:rPr>
              <a:t>Giao diện người dùng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2669740"/>
            <a:ext cx="6943822" cy="3187460"/>
          </a:xfrm>
          <a:custGeom>
            <a:avLst/>
            <a:gdLst/>
            <a:ahLst/>
            <a:cxnLst/>
            <a:rect r="r" b="b" t="t" l="l"/>
            <a:pathLst>
              <a:path h="3187460" w="6943822">
                <a:moveTo>
                  <a:pt x="0" y="0"/>
                </a:moveTo>
                <a:lnTo>
                  <a:pt x="6943822" y="0"/>
                </a:lnTo>
                <a:lnTo>
                  <a:pt x="6943822" y="3187460"/>
                </a:lnTo>
                <a:lnTo>
                  <a:pt x="0" y="3187460"/>
                </a:lnTo>
                <a:lnTo>
                  <a:pt x="0" y="0"/>
                </a:lnTo>
                <a:close/>
              </a:path>
            </a:pathLst>
          </a:custGeom>
          <a:blipFill>
            <a:blip r:embed="rId2"/>
            <a:stretch>
              <a:fillRect l="0" t="0" r="0" b="0"/>
            </a:stretch>
          </a:blipFill>
        </p:spPr>
      </p:sp>
      <p:sp>
        <p:nvSpPr>
          <p:cNvPr name="Freeform 6" id="6"/>
          <p:cNvSpPr/>
          <p:nvPr/>
        </p:nvSpPr>
        <p:spPr>
          <a:xfrm flipH="false" flipV="false" rot="0">
            <a:off x="1154864" y="6662317"/>
            <a:ext cx="6817658" cy="3162677"/>
          </a:xfrm>
          <a:custGeom>
            <a:avLst/>
            <a:gdLst/>
            <a:ahLst/>
            <a:cxnLst/>
            <a:rect r="r" b="b" t="t" l="l"/>
            <a:pathLst>
              <a:path h="3162677" w="6817658">
                <a:moveTo>
                  <a:pt x="0" y="0"/>
                </a:moveTo>
                <a:lnTo>
                  <a:pt x="6817658" y="0"/>
                </a:lnTo>
                <a:lnTo>
                  <a:pt x="6817658" y="3162677"/>
                </a:lnTo>
                <a:lnTo>
                  <a:pt x="0" y="3162677"/>
                </a:lnTo>
                <a:lnTo>
                  <a:pt x="0" y="0"/>
                </a:lnTo>
                <a:close/>
              </a:path>
            </a:pathLst>
          </a:custGeom>
          <a:blipFill>
            <a:blip r:embed="rId3"/>
            <a:stretch>
              <a:fillRect l="0" t="0" r="0" b="0"/>
            </a:stretch>
          </a:blipFill>
        </p:spPr>
      </p:sp>
      <p:sp>
        <p:nvSpPr>
          <p:cNvPr name="Freeform 7" id="7"/>
          <p:cNvSpPr/>
          <p:nvPr/>
        </p:nvSpPr>
        <p:spPr>
          <a:xfrm flipH="false" flipV="false" rot="0">
            <a:off x="8752989" y="2669740"/>
            <a:ext cx="8506311" cy="6881510"/>
          </a:xfrm>
          <a:custGeom>
            <a:avLst/>
            <a:gdLst/>
            <a:ahLst/>
            <a:cxnLst/>
            <a:rect r="r" b="b" t="t" l="l"/>
            <a:pathLst>
              <a:path h="6881510" w="8506311">
                <a:moveTo>
                  <a:pt x="0" y="0"/>
                </a:moveTo>
                <a:lnTo>
                  <a:pt x="8506311" y="0"/>
                </a:lnTo>
                <a:lnTo>
                  <a:pt x="8506311" y="6881510"/>
                </a:lnTo>
                <a:lnTo>
                  <a:pt x="0" y="6881510"/>
                </a:lnTo>
                <a:lnTo>
                  <a:pt x="0" y="0"/>
                </a:lnTo>
                <a:close/>
              </a:path>
            </a:pathLst>
          </a:custGeom>
          <a:blipFill>
            <a:blip r:embed="rId4"/>
            <a:stretch>
              <a:fillRect l="0" t="0" r="0" b="0"/>
            </a:stretch>
          </a:blipFill>
        </p:spPr>
      </p:sp>
      <p:sp>
        <p:nvSpPr>
          <p:cNvPr name="TextBox 8" id="8"/>
          <p:cNvSpPr txBox="true"/>
          <p:nvPr/>
        </p:nvSpPr>
        <p:spPr>
          <a:xfrm rot="0">
            <a:off x="5906197" y="942975"/>
            <a:ext cx="7788081" cy="877571"/>
          </a:xfrm>
          <a:prstGeom prst="rect">
            <a:avLst/>
          </a:prstGeom>
        </p:spPr>
        <p:txBody>
          <a:bodyPr anchor="t" rtlCol="false" tIns="0" lIns="0" bIns="0" rIns="0">
            <a:spAutoFit/>
          </a:bodyPr>
          <a:lstStyle/>
          <a:p>
            <a:pPr algn="l" marL="0" indent="0" lvl="0">
              <a:lnSpc>
                <a:spcPts val="7279"/>
              </a:lnSpc>
              <a:spcBef>
                <a:spcPct val="0"/>
              </a:spcBef>
            </a:pPr>
            <a:r>
              <a:rPr lang="en-US" sz="5199" spc="-103">
                <a:solidFill>
                  <a:srgbClr val="3A7D55"/>
                </a:solidFill>
                <a:latin typeface="Montserrat Bold"/>
              </a:rPr>
              <a:t>Giao diện người dung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53724" y="2861946"/>
            <a:ext cx="6155340" cy="7137053"/>
          </a:xfrm>
          <a:custGeom>
            <a:avLst/>
            <a:gdLst/>
            <a:ahLst/>
            <a:cxnLst/>
            <a:rect r="r" b="b" t="t" l="l"/>
            <a:pathLst>
              <a:path h="7137053" w="6155340">
                <a:moveTo>
                  <a:pt x="0" y="0"/>
                </a:moveTo>
                <a:lnTo>
                  <a:pt x="6155339" y="0"/>
                </a:lnTo>
                <a:lnTo>
                  <a:pt x="6155339" y="7137053"/>
                </a:lnTo>
                <a:lnTo>
                  <a:pt x="0" y="7137053"/>
                </a:lnTo>
                <a:lnTo>
                  <a:pt x="0" y="0"/>
                </a:lnTo>
                <a:close/>
              </a:path>
            </a:pathLst>
          </a:custGeom>
          <a:blipFill>
            <a:blip r:embed="rId2"/>
            <a:stretch>
              <a:fillRect l="0" t="0" r="0" b="0"/>
            </a:stretch>
          </a:blipFill>
        </p:spPr>
      </p:sp>
      <p:sp>
        <p:nvSpPr>
          <p:cNvPr name="Freeform 6" id="6"/>
          <p:cNvSpPr/>
          <p:nvPr/>
        </p:nvSpPr>
        <p:spPr>
          <a:xfrm flipH="false" flipV="false" rot="0">
            <a:off x="9144000" y="2861946"/>
            <a:ext cx="8115300" cy="7070290"/>
          </a:xfrm>
          <a:custGeom>
            <a:avLst/>
            <a:gdLst/>
            <a:ahLst/>
            <a:cxnLst/>
            <a:rect r="r" b="b" t="t" l="l"/>
            <a:pathLst>
              <a:path h="7070290" w="8115300">
                <a:moveTo>
                  <a:pt x="0" y="0"/>
                </a:moveTo>
                <a:lnTo>
                  <a:pt x="8115300" y="0"/>
                </a:lnTo>
                <a:lnTo>
                  <a:pt x="8115300" y="7070291"/>
                </a:lnTo>
                <a:lnTo>
                  <a:pt x="0" y="7070291"/>
                </a:lnTo>
                <a:lnTo>
                  <a:pt x="0" y="0"/>
                </a:lnTo>
                <a:close/>
              </a:path>
            </a:pathLst>
          </a:custGeom>
          <a:blipFill>
            <a:blip r:embed="rId3"/>
            <a:stretch>
              <a:fillRect l="0" t="0" r="0" b="0"/>
            </a:stretch>
          </a:blipFill>
        </p:spPr>
      </p:sp>
      <p:sp>
        <p:nvSpPr>
          <p:cNvPr name="TextBox 7" id="7"/>
          <p:cNvSpPr txBox="true"/>
          <p:nvPr/>
        </p:nvSpPr>
        <p:spPr>
          <a:xfrm rot="0">
            <a:off x="3964117" y="1331476"/>
            <a:ext cx="9909235" cy="752476"/>
          </a:xfrm>
          <a:prstGeom prst="rect">
            <a:avLst/>
          </a:prstGeom>
        </p:spPr>
        <p:txBody>
          <a:bodyPr anchor="t" rtlCol="false" tIns="0" lIns="0" bIns="0" rIns="0">
            <a:spAutoFit/>
          </a:bodyPr>
          <a:lstStyle/>
          <a:p>
            <a:pPr algn="l" marL="0" indent="0" lvl="0">
              <a:lnSpc>
                <a:spcPts val="6299"/>
              </a:lnSpc>
              <a:spcBef>
                <a:spcPct val="0"/>
              </a:spcBef>
            </a:pPr>
            <a:r>
              <a:rPr lang="en-US" sz="4499" spc="-89">
                <a:solidFill>
                  <a:srgbClr val="3A7D55"/>
                </a:solidFill>
                <a:latin typeface="Montserrat Bold"/>
              </a:rPr>
              <a:t>Giao diện đăng nhập và đăng ký</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75872" y="2286475"/>
            <a:ext cx="6944573" cy="3692921"/>
          </a:xfrm>
          <a:custGeom>
            <a:avLst/>
            <a:gdLst/>
            <a:ahLst/>
            <a:cxnLst/>
            <a:rect r="r" b="b" t="t" l="l"/>
            <a:pathLst>
              <a:path h="3692921" w="6944573">
                <a:moveTo>
                  <a:pt x="0" y="0"/>
                </a:moveTo>
                <a:lnTo>
                  <a:pt x="6944573" y="0"/>
                </a:lnTo>
                <a:lnTo>
                  <a:pt x="6944573" y="3692921"/>
                </a:lnTo>
                <a:lnTo>
                  <a:pt x="0" y="3692921"/>
                </a:lnTo>
                <a:lnTo>
                  <a:pt x="0" y="0"/>
                </a:lnTo>
                <a:close/>
              </a:path>
            </a:pathLst>
          </a:custGeom>
          <a:blipFill>
            <a:blip r:embed="rId2"/>
            <a:stretch>
              <a:fillRect l="0" t="0" r="0" b="0"/>
            </a:stretch>
          </a:blipFill>
        </p:spPr>
      </p:sp>
      <p:sp>
        <p:nvSpPr>
          <p:cNvPr name="Freeform 6" id="6"/>
          <p:cNvSpPr/>
          <p:nvPr/>
        </p:nvSpPr>
        <p:spPr>
          <a:xfrm flipH="false" flipV="false" rot="0">
            <a:off x="1439576" y="6467472"/>
            <a:ext cx="6880869" cy="3469315"/>
          </a:xfrm>
          <a:custGeom>
            <a:avLst/>
            <a:gdLst/>
            <a:ahLst/>
            <a:cxnLst/>
            <a:rect r="r" b="b" t="t" l="l"/>
            <a:pathLst>
              <a:path h="3469315" w="6880869">
                <a:moveTo>
                  <a:pt x="0" y="0"/>
                </a:moveTo>
                <a:lnTo>
                  <a:pt x="6880869" y="0"/>
                </a:lnTo>
                <a:lnTo>
                  <a:pt x="6880869" y="3469316"/>
                </a:lnTo>
                <a:lnTo>
                  <a:pt x="0" y="3469316"/>
                </a:lnTo>
                <a:lnTo>
                  <a:pt x="0" y="0"/>
                </a:lnTo>
                <a:close/>
              </a:path>
            </a:pathLst>
          </a:custGeom>
          <a:blipFill>
            <a:blip r:embed="rId3"/>
            <a:stretch>
              <a:fillRect l="0" t="0" r="0" b="0"/>
            </a:stretch>
          </a:blipFill>
        </p:spPr>
      </p:sp>
      <p:sp>
        <p:nvSpPr>
          <p:cNvPr name="Freeform 7" id="7"/>
          <p:cNvSpPr/>
          <p:nvPr/>
        </p:nvSpPr>
        <p:spPr>
          <a:xfrm flipH="false" flipV="false" rot="0">
            <a:off x="8776276" y="2760781"/>
            <a:ext cx="8483024" cy="5761433"/>
          </a:xfrm>
          <a:custGeom>
            <a:avLst/>
            <a:gdLst/>
            <a:ahLst/>
            <a:cxnLst/>
            <a:rect r="r" b="b" t="t" l="l"/>
            <a:pathLst>
              <a:path h="5761433" w="8483024">
                <a:moveTo>
                  <a:pt x="0" y="0"/>
                </a:moveTo>
                <a:lnTo>
                  <a:pt x="8483024" y="0"/>
                </a:lnTo>
                <a:lnTo>
                  <a:pt x="8483024" y="5761432"/>
                </a:lnTo>
                <a:lnTo>
                  <a:pt x="0" y="5761432"/>
                </a:lnTo>
                <a:lnTo>
                  <a:pt x="0" y="0"/>
                </a:lnTo>
                <a:close/>
              </a:path>
            </a:pathLst>
          </a:custGeom>
          <a:blipFill>
            <a:blip r:embed="rId4"/>
            <a:stretch>
              <a:fillRect l="0" t="0" r="-36705" b="0"/>
            </a:stretch>
          </a:blipFill>
        </p:spPr>
      </p:sp>
      <p:sp>
        <p:nvSpPr>
          <p:cNvPr name="TextBox 8" id="8"/>
          <p:cNvSpPr txBox="true"/>
          <p:nvPr/>
        </p:nvSpPr>
        <p:spPr>
          <a:xfrm rot="0">
            <a:off x="5372029" y="952500"/>
            <a:ext cx="7543942" cy="752476"/>
          </a:xfrm>
          <a:prstGeom prst="rect">
            <a:avLst/>
          </a:prstGeom>
        </p:spPr>
        <p:txBody>
          <a:bodyPr anchor="t" rtlCol="false" tIns="0" lIns="0" bIns="0" rIns="0">
            <a:spAutoFit/>
          </a:bodyPr>
          <a:lstStyle/>
          <a:p>
            <a:pPr algn="l" marL="0" indent="0" lvl="0">
              <a:lnSpc>
                <a:spcPts val="6299"/>
              </a:lnSpc>
              <a:spcBef>
                <a:spcPct val="0"/>
              </a:spcBef>
            </a:pPr>
            <a:r>
              <a:rPr lang="en-US" sz="4499" spc="-89">
                <a:solidFill>
                  <a:srgbClr val="3A7D55"/>
                </a:solidFill>
                <a:latin typeface="Montserrat Bold"/>
              </a:rPr>
              <a:t>Giao diện của nhân viên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AEAD2"/>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476549" y="2933700"/>
            <a:ext cx="9251283" cy="6324600"/>
            <a:chOff x="0" y="0"/>
            <a:chExt cx="3119212" cy="2132436"/>
          </a:xfrm>
        </p:grpSpPr>
        <p:sp>
          <p:nvSpPr>
            <p:cNvPr name="Freeform 6" id="6"/>
            <p:cNvSpPr/>
            <p:nvPr/>
          </p:nvSpPr>
          <p:spPr>
            <a:xfrm flipH="false" flipV="false" rot="0">
              <a:off x="0" y="0"/>
              <a:ext cx="3119212" cy="2132436"/>
            </a:xfrm>
            <a:custGeom>
              <a:avLst/>
              <a:gdLst/>
              <a:ahLst/>
              <a:cxnLst/>
              <a:rect r="r" b="b" t="t" l="l"/>
              <a:pathLst>
                <a:path h="2132436" w="3119212">
                  <a:moveTo>
                    <a:pt x="0" y="0"/>
                  </a:moveTo>
                  <a:lnTo>
                    <a:pt x="3119212" y="0"/>
                  </a:lnTo>
                  <a:lnTo>
                    <a:pt x="3119212" y="2132436"/>
                  </a:lnTo>
                  <a:lnTo>
                    <a:pt x="0" y="2132436"/>
                  </a:lnTo>
                  <a:close/>
                </a:path>
              </a:pathLst>
            </a:custGeom>
            <a:solidFill>
              <a:srgbClr val="FDFDFD"/>
            </a:solidFill>
          </p:spPr>
        </p:sp>
      </p:grpSp>
      <p:sp>
        <p:nvSpPr>
          <p:cNvPr name="Freeform 7" id="7"/>
          <p:cNvSpPr/>
          <p:nvPr/>
        </p:nvSpPr>
        <p:spPr>
          <a:xfrm flipH="false" flipV="false" rot="0">
            <a:off x="0" y="2933700"/>
            <a:ext cx="9144000" cy="6324600"/>
          </a:xfrm>
          <a:custGeom>
            <a:avLst/>
            <a:gdLst/>
            <a:ahLst/>
            <a:cxnLst/>
            <a:rect r="r" b="b" t="t" l="l"/>
            <a:pathLst>
              <a:path h="6324600" w="9144000">
                <a:moveTo>
                  <a:pt x="0" y="0"/>
                </a:moveTo>
                <a:lnTo>
                  <a:pt x="9144000" y="0"/>
                </a:lnTo>
                <a:lnTo>
                  <a:pt x="9144000" y="6324600"/>
                </a:lnTo>
                <a:lnTo>
                  <a:pt x="0" y="6324600"/>
                </a:lnTo>
                <a:lnTo>
                  <a:pt x="0" y="0"/>
                </a:lnTo>
                <a:close/>
              </a:path>
            </a:pathLst>
          </a:custGeom>
          <a:blipFill>
            <a:blip r:embed="rId2"/>
            <a:stretch>
              <a:fillRect l="0" t="0" r="0" b="0"/>
            </a:stretch>
          </a:blipFill>
        </p:spPr>
      </p:sp>
      <p:sp>
        <p:nvSpPr>
          <p:cNvPr name="TextBox 8" id="8"/>
          <p:cNvSpPr txBox="true"/>
          <p:nvPr/>
        </p:nvSpPr>
        <p:spPr>
          <a:xfrm rot="0">
            <a:off x="4521785" y="445452"/>
            <a:ext cx="10585327" cy="1052196"/>
          </a:xfrm>
          <a:prstGeom prst="rect">
            <a:avLst/>
          </a:prstGeom>
        </p:spPr>
        <p:txBody>
          <a:bodyPr anchor="t" rtlCol="false" tIns="0" lIns="0" bIns="0" rIns="0">
            <a:spAutoFit/>
          </a:bodyPr>
          <a:lstStyle/>
          <a:p>
            <a:pPr algn="l">
              <a:lnSpc>
                <a:spcPts val="8679"/>
              </a:lnSpc>
              <a:spcBef>
                <a:spcPct val="0"/>
              </a:spcBef>
            </a:pPr>
            <a:r>
              <a:rPr lang="en-US" sz="6199">
                <a:solidFill>
                  <a:srgbClr val="3A7D55"/>
                </a:solidFill>
                <a:latin typeface="Montserrat Bold"/>
              </a:rPr>
              <a:t>THIẾT KẾ HỆ THỐNG</a:t>
            </a:r>
          </a:p>
        </p:txBody>
      </p:sp>
      <p:sp>
        <p:nvSpPr>
          <p:cNvPr name="TextBox 9" id="9"/>
          <p:cNvSpPr txBox="true"/>
          <p:nvPr/>
        </p:nvSpPr>
        <p:spPr>
          <a:xfrm rot="0">
            <a:off x="6350166" y="1669614"/>
            <a:ext cx="5587668" cy="752476"/>
          </a:xfrm>
          <a:prstGeom prst="rect">
            <a:avLst/>
          </a:prstGeom>
        </p:spPr>
        <p:txBody>
          <a:bodyPr anchor="t" rtlCol="false" tIns="0" lIns="0" bIns="0" rIns="0">
            <a:spAutoFit/>
          </a:bodyPr>
          <a:lstStyle/>
          <a:p>
            <a:pPr algn="l" marL="0" indent="0" lvl="0">
              <a:lnSpc>
                <a:spcPts val="6299"/>
              </a:lnSpc>
              <a:spcBef>
                <a:spcPct val="0"/>
              </a:spcBef>
            </a:pPr>
            <a:r>
              <a:rPr lang="en-US" sz="4499" spc="-89">
                <a:solidFill>
                  <a:srgbClr val="3A7D55"/>
                </a:solidFill>
                <a:latin typeface="Montserrat Bold"/>
              </a:rPr>
              <a:t>Waterfall Model</a:t>
            </a:r>
          </a:p>
        </p:txBody>
      </p:sp>
      <p:sp>
        <p:nvSpPr>
          <p:cNvPr name="TextBox 10" id="10"/>
          <p:cNvSpPr txBox="true"/>
          <p:nvPr/>
        </p:nvSpPr>
        <p:spPr>
          <a:xfrm rot="0">
            <a:off x="9673724" y="2867025"/>
            <a:ext cx="8614276" cy="6323330"/>
          </a:xfrm>
          <a:prstGeom prst="rect">
            <a:avLst/>
          </a:prstGeom>
        </p:spPr>
        <p:txBody>
          <a:bodyPr anchor="t" rtlCol="false" tIns="0" lIns="0" bIns="0" rIns="0">
            <a:spAutoFit/>
          </a:bodyPr>
          <a:lstStyle/>
          <a:p>
            <a:pPr algn="l">
              <a:lnSpc>
                <a:spcPts val="5040"/>
              </a:lnSpc>
            </a:pPr>
            <a:r>
              <a:rPr lang="en-US" sz="3600">
                <a:solidFill>
                  <a:srgbClr val="3A7D55"/>
                </a:solidFill>
                <a:latin typeface="Montserrat Bold"/>
              </a:rPr>
              <a:t>Ưu điểm: </a:t>
            </a:r>
          </a:p>
          <a:p>
            <a:pPr algn="l" marL="539749" indent="-269875" lvl="1">
              <a:lnSpc>
                <a:spcPts val="3499"/>
              </a:lnSpc>
              <a:buFont typeface="Arial"/>
              <a:buChar char="•"/>
            </a:pPr>
            <a:r>
              <a:rPr lang="en-US" sz="2499">
                <a:solidFill>
                  <a:srgbClr val="3A7D55"/>
                </a:solidFill>
                <a:latin typeface="Montserrat Bold"/>
              </a:rPr>
              <a:t>Cung cấp một cấu trúc dự án rõ ràng:</a:t>
            </a:r>
            <a:r>
              <a:rPr lang="en-US" sz="2499">
                <a:solidFill>
                  <a:srgbClr val="3A7D55"/>
                </a:solidFill>
                <a:latin typeface="Montserrat"/>
              </a:rPr>
              <a:t> Giúp hiểu rõ yêu cầu đối với sản phẩm đầu ra, mục tiêu.</a:t>
            </a:r>
          </a:p>
          <a:p>
            <a:pPr algn="l" marL="539749" indent="-269875" lvl="1">
              <a:lnSpc>
                <a:spcPts val="3499"/>
              </a:lnSpc>
              <a:buFont typeface="Arial"/>
              <a:buChar char="•"/>
            </a:pPr>
            <a:r>
              <a:rPr lang="en-US" sz="2499">
                <a:solidFill>
                  <a:srgbClr val="3A7D55"/>
                </a:solidFill>
                <a:latin typeface="Montserrat Bold"/>
              </a:rPr>
              <a:t>Thích hợp với các dự án đơn giản: </a:t>
            </a:r>
            <a:r>
              <a:rPr lang="en-US" sz="2499">
                <a:solidFill>
                  <a:srgbClr val="3A7D55"/>
                </a:solidFill>
                <a:latin typeface="Montserrat"/>
              </a:rPr>
              <a:t>Mô hình không khuyến khích sự thay đổi đột ngột. Vì vậy, thích hợp với các dự án có yêu cầu ổn định, không cần thay đổi nhiều.</a:t>
            </a:r>
          </a:p>
          <a:p>
            <a:pPr algn="l" marL="539749" indent="-269875" lvl="1">
              <a:lnSpc>
                <a:spcPts val="3499"/>
              </a:lnSpc>
              <a:buFont typeface="Arial"/>
              <a:buChar char="•"/>
            </a:pPr>
            <a:r>
              <a:rPr lang="en-US" sz="2499">
                <a:solidFill>
                  <a:srgbClr val="3A7D55"/>
                </a:solidFill>
                <a:latin typeface="Montserrat Bold"/>
              </a:rPr>
              <a:t>Đơn giản hóa việc theo dõi tiến độ</a:t>
            </a:r>
            <a:r>
              <a:rPr lang="en-US" sz="2499">
                <a:solidFill>
                  <a:srgbClr val="3A7D55"/>
                </a:solidFill>
                <a:latin typeface="Montserrat"/>
              </a:rPr>
              <a:t>: Xác định rõ các cột mốc và mục tiêu cụ thể; giúp tuân thủ đúng thời hạn, đảm bảo kết quả đầu ra, theo dõi tiến trình một cách dễ dàng hơn.</a:t>
            </a:r>
          </a:p>
          <a:p>
            <a:pPr algn="l" marL="539749" indent="-269875" lvl="1">
              <a:lnSpc>
                <a:spcPts val="3499"/>
              </a:lnSpc>
              <a:buFont typeface="Arial"/>
              <a:buChar char="•"/>
            </a:pPr>
            <a:r>
              <a:rPr lang="en-US" sz="2499">
                <a:solidFill>
                  <a:srgbClr val="3A7D55"/>
                </a:solidFill>
                <a:latin typeface="Montserrat Bold"/>
              </a:rPr>
              <a:t>Giảm thiểu rủi ro:</a:t>
            </a:r>
            <a:r>
              <a:rPr lang="en-US" sz="2499">
                <a:solidFill>
                  <a:srgbClr val="3A7D55"/>
                </a:solidFill>
                <a:latin typeface="Montserrat"/>
              </a:rPr>
              <a:t> Vì mỗi giai đoạn trong mô hình cần được hoàn thành trước khi đế giai đoạn tiếp theo, nên có thể dự phòng và kiểm soát rủi ro.</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AEAD2"/>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5086350" y="5251563"/>
            <a:ext cx="8115300" cy="4487600"/>
          </a:xfrm>
          <a:custGeom>
            <a:avLst/>
            <a:gdLst/>
            <a:ahLst/>
            <a:cxnLst/>
            <a:rect r="r" b="b" t="t" l="l"/>
            <a:pathLst>
              <a:path h="4487600" w="8115300">
                <a:moveTo>
                  <a:pt x="0" y="0"/>
                </a:moveTo>
                <a:lnTo>
                  <a:pt x="8115300" y="0"/>
                </a:lnTo>
                <a:lnTo>
                  <a:pt x="8115300" y="4487599"/>
                </a:lnTo>
                <a:lnTo>
                  <a:pt x="0" y="4487599"/>
                </a:lnTo>
                <a:lnTo>
                  <a:pt x="0" y="0"/>
                </a:lnTo>
                <a:close/>
              </a:path>
            </a:pathLst>
          </a:custGeom>
          <a:blipFill>
            <a:blip r:embed="rId2"/>
            <a:stretch>
              <a:fillRect l="0" t="0" r="0" b="0"/>
            </a:stretch>
          </a:blipFill>
        </p:spPr>
      </p:sp>
      <p:sp>
        <p:nvSpPr>
          <p:cNvPr name="Freeform 6" id="6"/>
          <p:cNvSpPr/>
          <p:nvPr/>
        </p:nvSpPr>
        <p:spPr>
          <a:xfrm flipH="false" flipV="false" rot="0">
            <a:off x="1028700" y="2422090"/>
            <a:ext cx="2722615" cy="2829473"/>
          </a:xfrm>
          <a:custGeom>
            <a:avLst/>
            <a:gdLst/>
            <a:ahLst/>
            <a:cxnLst/>
            <a:rect r="r" b="b" t="t" l="l"/>
            <a:pathLst>
              <a:path h="2829473" w="2722615">
                <a:moveTo>
                  <a:pt x="0" y="0"/>
                </a:moveTo>
                <a:lnTo>
                  <a:pt x="2722615" y="0"/>
                </a:lnTo>
                <a:lnTo>
                  <a:pt x="2722615" y="2829473"/>
                </a:lnTo>
                <a:lnTo>
                  <a:pt x="0" y="2829473"/>
                </a:lnTo>
                <a:lnTo>
                  <a:pt x="0" y="0"/>
                </a:lnTo>
                <a:close/>
              </a:path>
            </a:pathLst>
          </a:custGeom>
          <a:blipFill>
            <a:blip r:embed="rId3"/>
            <a:stretch>
              <a:fillRect l="-41297" t="0" r="-41297" b="0"/>
            </a:stretch>
          </a:blipFill>
        </p:spPr>
      </p:sp>
      <p:sp>
        <p:nvSpPr>
          <p:cNvPr name="Freeform 7" id="7"/>
          <p:cNvSpPr/>
          <p:nvPr/>
        </p:nvSpPr>
        <p:spPr>
          <a:xfrm flipH="false" flipV="false" rot="0">
            <a:off x="14203300" y="2422090"/>
            <a:ext cx="3056000" cy="2829473"/>
          </a:xfrm>
          <a:custGeom>
            <a:avLst/>
            <a:gdLst/>
            <a:ahLst/>
            <a:cxnLst/>
            <a:rect r="r" b="b" t="t" l="l"/>
            <a:pathLst>
              <a:path h="2829473" w="3056000">
                <a:moveTo>
                  <a:pt x="0" y="0"/>
                </a:moveTo>
                <a:lnTo>
                  <a:pt x="3056000" y="0"/>
                </a:lnTo>
                <a:lnTo>
                  <a:pt x="3056000" y="2829473"/>
                </a:lnTo>
                <a:lnTo>
                  <a:pt x="0" y="2829473"/>
                </a:lnTo>
                <a:lnTo>
                  <a:pt x="0" y="0"/>
                </a:lnTo>
                <a:close/>
              </a:path>
            </a:pathLst>
          </a:custGeom>
          <a:blipFill>
            <a:blip r:embed="rId4"/>
            <a:stretch>
              <a:fillRect l="0" t="0" r="0" b="-8005"/>
            </a:stretch>
          </a:blipFill>
        </p:spPr>
      </p:sp>
      <p:sp>
        <p:nvSpPr>
          <p:cNvPr name="TextBox 8" id="8"/>
          <p:cNvSpPr txBox="true"/>
          <p:nvPr/>
        </p:nvSpPr>
        <p:spPr>
          <a:xfrm rot="0">
            <a:off x="4521785" y="445452"/>
            <a:ext cx="10585327" cy="1052196"/>
          </a:xfrm>
          <a:prstGeom prst="rect">
            <a:avLst/>
          </a:prstGeom>
        </p:spPr>
        <p:txBody>
          <a:bodyPr anchor="t" rtlCol="false" tIns="0" lIns="0" bIns="0" rIns="0">
            <a:spAutoFit/>
          </a:bodyPr>
          <a:lstStyle/>
          <a:p>
            <a:pPr algn="l">
              <a:lnSpc>
                <a:spcPts val="8679"/>
              </a:lnSpc>
              <a:spcBef>
                <a:spcPct val="0"/>
              </a:spcBef>
            </a:pPr>
            <a:r>
              <a:rPr lang="en-US" sz="6199">
                <a:solidFill>
                  <a:srgbClr val="3A7D55"/>
                </a:solidFill>
                <a:latin typeface="Montserrat Bold"/>
              </a:rPr>
              <a:t>THIẾT KẾ HỆ THỐNG</a:t>
            </a:r>
          </a:p>
        </p:txBody>
      </p:sp>
      <p:sp>
        <p:nvSpPr>
          <p:cNvPr name="TextBox 9" id="9"/>
          <p:cNvSpPr txBox="true"/>
          <p:nvPr/>
        </p:nvSpPr>
        <p:spPr>
          <a:xfrm rot="0">
            <a:off x="7476496" y="1669614"/>
            <a:ext cx="3335008" cy="752476"/>
          </a:xfrm>
          <a:prstGeom prst="rect">
            <a:avLst/>
          </a:prstGeom>
        </p:spPr>
        <p:txBody>
          <a:bodyPr anchor="t" rtlCol="false" tIns="0" lIns="0" bIns="0" rIns="0">
            <a:spAutoFit/>
          </a:bodyPr>
          <a:lstStyle/>
          <a:p>
            <a:pPr algn="l" marL="0" indent="0" lvl="0">
              <a:lnSpc>
                <a:spcPts val="6299"/>
              </a:lnSpc>
              <a:spcBef>
                <a:spcPct val="0"/>
              </a:spcBef>
            </a:pPr>
            <a:r>
              <a:rPr lang="en-US" sz="4499" spc="-89">
                <a:solidFill>
                  <a:srgbClr val="3A7D55"/>
                </a:solidFill>
                <a:latin typeface="Montserrat Bold"/>
              </a:rPr>
              <a:t>Front End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AEAD2"/>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62379" y="3466621"/>
            <a:ext cx="8687856" cy="4864915"/>
          </a:xfrm>
          <a:custGeom>
            <a:avLst/>
            <a:gdLst/>
            <a:ahLst/>
            <a:cxnLst/>
            <a:rect r="r" b="b" t="t" l="l"/>
            <a:pathLst>
              <a:path h="4864915" w="8687856">
                <a:moveTo>
                  <a:pt x="0" y="0"/>
                </a:moveTo>
                <a:lnTo>
                  <a:pt x="8687856" y="0"/>
                </a:lnTo>
                <a:lnTo>
                  <a:pt x="8687856" y="4864915"/>
                </a:lnTo>
                <a:lnTo>
                  <a:pt x="0" y="4864915"/>
                </a:lnTo>
                <a:lnTo>
                  <a:pt x="0" y="0"/>
                </a:lnTo>
                <a:close/>
              </a:path>
            </a:pathLst>
          </a:custGeom>
          <a:blipFill>
            <a:blip r:embed="rId2"/>
            <a:stretch>
              <a:fillRect l="-23938" t="-23750" r="-21810" b="-22800"/>
            </a:stretch>
          </a:blipFill>
        </p:spPr>
      </p:sp>
      <p:sp>
        <p:nvSpPr>
          <p:cNvPr name="Freeform 6" id="6"/>
          <p:cNvSpPr/>
          <p:nvPr/>
        </p:nvSpPr>
        <p:spPr>
          <a:xfrm flipH="false" flipV="false" rot="0">
            <a:off x="10355541" y="2669740"/>
            <a:ext cx="6903759" cy="6903759"/>
          </a:xfrm>
          <a:custGeom>
            <a:avLst/>
            <a:gdLst/>
            <a:ahLst/>
            <a:cxnLst/>
            <a:rect r="r" b="b" t="t" l="l"/>
            <a:pathLst>
              <a:path h="6903759" w="6903759">
                <a:moveTo>
                  <a:pt x="0" y="0"/>
                </a:moveTo>
                <a:lnTo>
                  <a:pt x="6903759" y="0"/>
                </a:lnTo>
                <a:lnTo>
                  <a:pt x="6903759" y="6903759"/>
                </a:lnTo>
                <a:lnTo>
                  <a:pt x="0" y="6903759"/>
                </a:lnTo>
                <a:lnTo>
                  <a:pt x="0" y="0"/>
                </a:lnTo>
                <a:close/>
              </a:path>
            </a:pathLst>
          </a:custGeom>
          <a:blipFill>
            <a:blip r:embed="rId3"/>
            <a:stretch>
              <a:fillRect l="0" t="0" r="0" b="0"/>
            </a:stretch>
          </a:blipFill>
        </p:spPr>
      </p:sp>
      <p:sp>
        <p:nvSpPr>
          <p:cNvPr name="TextBox 7" id="7"/>
          <p:cNvSpPr txBox="true"/>
          <p:nvPr/>
        </p:nvSpPr>
        <p:spPr>
          <a:xfrm rot="0">
            <a:off x="4521785" y="445452"/>
            <a:ext cx="10585327" cy="1052196"/>
          </a:xfrm>
          <a:prstGeom prst="rect">
            <a:avLst/>
          </a:prstGeom>
        </p:spPr>
        <p:txBody>
          <a:bodyPr anchor="t" rtlCol="false" tIns="0" lIns="0" bIns="0" rIns="0">
            <a:spAutoFit/>
          </a:bodyPr>
          <a:lstStyle/>
          <a:p>
            <a:pPr algn="l">
              <a:lnSpc>
                <a:spcPts val="8679"/>
              </a:lnSpc>
              <a:spcBef>
                <a:spcPct val="0"/>
              </a:spcBef>
            </a:pPr>
            <a:r>
              <a:rPr lang="en-US" sz="6199">
                <a:solidFill>
                  <a:srgbClr val="3A7D55"/>
                </a:solidFill>
                <a:latin typeface="Montserrat Bold"/>
              </a:rPr>
              <a:t>THIẾT KẾ HỆ THỐNG</a:t>
            </a:r>
          </a:p>
        </p:txBody>
      </p:sp>
      <p:sp>
        <p:nvSpPr>
          <p:cNvPr name="TextBox 8" id="8"/>
          <p:cNvSpPr txBox="true"/>
          <p:nvPr/>
        </p:nvSpPr>
        <p:spPr>
          <a:xfrm rot="0">
            <a:off x="7476496" y="1669614"/>
            <a:ext cx="3335008" cy="752476"/>
          </a:xfrm>
          <a:prstGeom prst="rect">
            <a:avLst/>
          </a:prstGeom>
        </p:spPr>
        <p:txBody>
          <a:bodyPr anchor="t" rtlCol="false" tIns="0" lIns="0" bIns="0" rIns="0">
            <a:spAutoFit/>
          </a:bodyPr>
          <a:lstStyle/>
          <a:p>
            <a:pPr algn="l" marL="0" indent="0" lvl="0">
              <a:lnSpc>
                <a:spcPts val="6299"/>
              </a:lnSpc>
              <a:spcBef>
                <a:spcPct val="0"/>
              </a:spcBef>
            </a:pPr>
            <a:r>
              <a:rPr lang="en-US" sz="4499" spc="-89">
                <a:solidFill>
                  <a:srgbClr val="3A7D55"/>
                </a:solidFill>
                <a:latin typeface="Montserrat Bold"/>
              </a:rPr>
              <a:t>Back End</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73BF88"/>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1867766" y="-1614217"/>
            <a:ext cx="3735531" cy="3735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2401248" y="1244248"/>
            <a:ext cx="5437672" cy="1252338"/>
          </a:xfrm>
          <a:prstGeom prst="rect">
            <a:avLst/>
          </a:prstGeom>
        </p:spPr>
        <p:txBody>
          <a:bodyPr anchor="t" rtlCol="false" tIns="0" lIns="0" bIns="0" rIns="0">
            <a:spAutoFit/>
          </a:bodyPr>
          <a:lstStyle/>
          <a:p>
            <a:pPr algn="l">
              <a:lnSpc>
                <a:spcPts val="10248"/>
              </a:lnSpc>
              <a:spcBef>
                <a:spcPct val="0"/>
              </a:spcBef>
            </a:pPr>
            <a:r>
              <a:rPr lang="en-US" sz="7320">
                <a:solidFill>
                  <a:srgbClr val="3A7D55"/>
                </a:solidFill>
                <a:latin typeface="Montserrat Bold"/>
              </a:rPr>
              <a:t>NỘI DUNG</a:t>
            </a:r>
          </a:p>
        </p:txBody>
      </p:sp>
      <p:sp>
        <p:nvSpPr>
          <p:cNvPr name="TextBox 9" id="9"/>
          <p:cNvSpPr txBox="true"/>
          <p:nvPr/>
        </p:nvSpPr>
        <p:spPr>
          <a:xfrm rot="0">
            <a:off x="2401248" y="4240334"/>
            <a:ext cx="7970217" cy="745490"/>
          </a:xfrm>
          <a:prstGeom prst="rect">
            <a:avLst/>
          </a:prstGeom>
        </p:spPr>
        <p:txBody>
          <a:bodyPr anchor="t" rtlCol="false" tIns="0" lIns="0" bIns="0" rIns="0">
            <a:spAutoFit/>
          </a:bodyPr>
          <a:lstStyle/>
          <a:p>
            <a:pPr algn="l">
              <a:lnSpc>
                <a:spcPts val="6159"/>
              </a:lnSpc>
              <a:spcBef>
                <a:spcPct val="0"/>
              </a:spcBef>
            </a:pPr>
            <a:r>
              <a:rPr lang="en-US" sz="4399" spc="-87">
                <a:solidFill>
                  <a:srgbClr val="000000"/>
                </a:solidFill>
                <a:latin typeface="Montserrat"/>
              </a:rPr>
              <a:t>2. Yêu cầu</a:t>
            </a:r>
            <a:r>
              <a:rPr lang="en-US" sz="4399" spc="-87">
                <a:solidFill>
                  <a:srgbClr val="000000"/>
                </a:solidFill>
                <a:latin typeface="Montserrat"/>
              </a:rPr>
              <a:t> phần mềm</a:t>
            </a:r>
          </a:p>
        </p:txBody>
      </p:sp>
      <p:sp>
        <p:nvSpPr>
          <p:cNvPr name="TextBox 10" id="10"/>
          <p:cNvSpPr txBox="true"/>
          <p:nvPr/>
        </p:nvSpPr>
        <p:spPr>
          <a:xfrm rot="0">
            <a:off x="2401248" y="5309674"/>
            <a:ext cx="7092464" cy="745490"/>
          </a:xfrm>
          <a:prstGeom prst="rect">
            <a:avLst/>
          </a:prstGeom>
        </p:spPr>
        <p:txBody>
          <a:bodyPr anchor="t" rtlCol="false" tIns="0" lIns="0" bIns="0" rIns="0">
            <a:spAutoFit/>
          </a:bodyPr>
          <a:lstStyle/>
          <a:p>
            <a:pPr algn="l">
              <a:lnSpc>
                <a:spcPts val="6159"/>
              </a:lnSpc>
              <a:spcBef>
                <a:spcPct val="0"/>
              </a:spcBef>
            </a:pPr>
            <a:r>
              <a:rPr lang="en-US" sz="4399" spc="-87">
                <a:solidFill>
                  <a:srgbClr val="000000"/>
                </a:solidFill>
                <a:latin typeface="Montserrat"/>
              </a:rPr>
              <a:t>3. Thiết kế hệ thống</a:t>
            </a:r>
          </a:p>
        </p:txBody>
      </p:sp>
      <p:sp>
        <p:nvSpPr>
          <p:cNvPr name="TextBox 11" id="11"/>
          <p:cNvSpPr txBox="true"/>
          <p:nvPr/>
        </p:nvSpPr>
        <p:spPr>
          <a:xfrm rot="0">
            <a:off x="2401248" y="7448355"/>
            <a:ext cx="7092464" cy="745490"/>
          </a:xfrm>
          <a:prstGeom prst="rect">
            <a:avLst/>
          </a:prstGeom>
        </p:spPr>
        <p:txBody>
          <a:bodyPr anchor="t" rtlCol="false" tIns="0" lIns="0" bIns="0" rIns="0">
            <a:spAutoFit/>
          </a:bodyPr>
          <a:lstStyle/>
          <a:p>
            <a:pPr algn="l">
              <a:lnSpc>
                <a:spcPts val="6159"/>
              </a:lnSpc>
              <a:spcBef>
                <a:spcPct val="0"/>
              </a:spcBef>
            </a:pPr>
            <a:r>
              <a:rPr lang="en-US" sz="4399" spc="-87">
                <a:solidFill>
                  <a:srgbClr val="000000"/>
                </a:solidFill>
                <a:latin typeface="Montserrat"/>
              </a:rPr>
              <a:t>5. Kết luận</a:t>
            </a:r>
          </a:p>
        </p:txBody>
      </p:sp>
      <p:sp>
        <p:nvSpPr>
          <p:cNvPr name="TextBox 12" id="12"/>
          <p:cNvSpPr txBox="true"/>
          <p:nvPr/>
        </p:nvSpPr>
        <p:spPr>
          <a:xfrm rot="0">
            <a:off x="2401248" y="3170993"/>
            <a:ext cx="6911329" cy="745490"/>
          </a:xfrm>
          <a:prstGeom prst="rect">
            <a:avLst/>
          </a:prstGeom>
        </p:spPr>
        <p:txBody>
          <a:bodyPr anchor="t" rtlCol="false" tIns="0" lIns="0" bIns="0" rIns="0">
            <a:spAutoFit/>
          </a:bodyPr>
          <a:lstStyle/>
          <a:p>
            <a:pPr algn="l">
              <a:lnSpc>
                <a:spcPts val="6159"/>
              </a:lnSpc>
            </a:pPr>
            <a:r>
              <a:rPr lang="en-US" sz="4399" spc="-87">
                <a:solidFill>
                  <a:srgbClr val="000000"/>
                </a:solidFill>
                <a:latin typeface="Montserrat"/>
              </a:rPr>
              <a:t> 1. Giới thiệu</a:t>
            </a:r>
          </a:p>
        </p:txBody>
      </p:sp>
      <p:sp>
        <p:nvSpPr>
          <p:cNvPr name="TextBox 13" id="13"/>
          <p:cNvSpPr txBox="true"/>
          <p:nvPr/>
        </p:nvSpPr>
        <p:spPr>
          <a:xfrm rot="0">
            <a:off x="2401248" y="6379014"/>
            <a:ext cx="7092464" cy="745490"/>
          </a:xfrm>
          <a:prstGeom prst="rect">
            <a:avLst/>
          </a:prstGeom>
        </p:spPr>
        <p:txBody>
          <a:bodyPr anchor="t" rtlCol="false" tIns="0" lIns="0" bIns="0" rIns="0">
            <a:spAutoFit/>
          </a:bodyPr>
          <a:lstStyle/>
          <a:p>
            <a:pPr algn="l">
              <a:lnSpc>
                <a:spcPts val="6159"/>
              </a:lnSpc>
              <a:spcBef>
                <a:spcPct val="0"/>
              </a:spcBef>
            </a:pPr>
            <a:r>
              <a:rPr lang="en-US" sz="4399" spc="-87">
                <a:solidFill>
                  <a:srgbClr val="000000"/>
                </a:solidFill>
                <a:latin typeface="Montserrat"/>
              </a:rPr>
              <a:t>4. Kiểm thử phần mềm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AEAD2"/>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288551" y="3523145"/>
            <a:ext cx="15710897" cy="4229857"/>
          </a:xfrm>
          <a:custGeom>
            <a:avLst/>
            <a:gdLst/>
            <a:ahLst/>
            <a:cxnLst/>
            <a:rect r="r" b="b" t="t" l="l"/>
            <a:pathLst>
              <a:path h="4229857" w="15710897">
                <a:moveTo>
                  <a:pt x="0" y="0"/>
                </a:moveTo>
                <a:lnTo>
                  <a:pt x="15710898" y="0"/>
                </a:lnTo>
                <a:lnTo>
                  <a:pt x="15710898" y="4229857"/>
                </a:lnTo>
                <a:lnTo>
                  <a:pt x="0" y="4229857"/>
                </a:lnTo>
                <a:lnTo>
                  <a:pt x="0" y="0"/>
                </a:lnTo>
                <a:close/>
              </a:path>
            </a:pathLst>
          </a:custGeom>
          <a:blipFill>
            <a:blip r:embed="rId2"/>
            <a:stretch>
              <a:fillRect l="0" t="0" r="0" b="0"/>
            </a:stretch>
          </a:blipFill>
        </p:spPr>
      </p:sp>
      <p:sp>
        <p:nvSpPr>
          <p:cNvPr name="TextBox 6" id="6"/>
          <p:cNvSpPr txBox="true"/>
          <p:nvPr/>
        </p:nvSpPr>
        <p:spPr>
          <a:xfrm rot="0">
            <a:off x="4521785" y="445452"/>
            <a:ext cx="10585327" cy="1052196"/>
          </a:xfrm>
          <a:prstGeom prst="rect">
            <a:avLst/>
          </a:prstGeom>
        </p:spPr>
        <p:txBody>
          <a:bodyPr anchor="t" rtlCol="false" tIns="0" lIns="0" bIns="0" rIns="0">
            <a:spAutoFit/>
          </a:bodyPr>
          <a:lstStyle/>
          <a:p>
            <a:pPr algn="l">
              <a:lnSpc>
                <a:spcPts val="8679"/>
              </a:lnSpc>
              <a:spcBef>
                <a:spcPct val="0"/>
              </a:spcBef>
            </a:pPr>
            <a:r>
              <a:rPr lang="en-US" sz="6199">
                <a:solidFill>
                  <a:srgbClr val="3A7D55"/>
                </a:solidFill>
                <a:latin typeface="Montserrat Bold"/>
              </a:rPr>
              <a:t>THIẾT KẾ HỆ THỐNG</a:t>
            </a:r>
          </a:p>
        </p:txBody>
      </p:sp>
      <p:sp>
        <p:nvSpPr>
          <p:cNvPr name="TextBox 7" id="7"/>
          <p:cNvSpPr txBox="true"/>
          <p:nvPr/>
        </p:nvSpPr>
        <p:spPr>
          <a:xfrm rot="0">
            <a:off x="5843318" y="1669614"/>
            <a:ext cx="6601365" cy="752476"/>
          </a:xfrm>
          <a:prstGeom prst="rect">
            <a:avLst/>
          </a:prstGeom>
        </p:spPr>
        <p:txBody>
          <a:bodyPr anchor="t" rtlCol="false" tIns="0" lIns="0" bIns="0" rIns="0">
            <a:spAutoFit/>
          </a:bodyPr>
          <a:lstStyle/>
          <a:p>
            <a:pPr algn="l" marL="0" indent="0" lvl="0">
              <a:lnSpc>
                <a:spcPts val="6299"/>
              </a:lnSpc>
              <a:spcBef>
                <a:spcPct val="0"/>
              </a:spcBef>
            </a:pPr>
            <a:r>
              <a:rPr lang="en-US" sz="4499" spc="-89">
                <a:solidFill>
                  <a:srgbClr val="3A7D55"/>
                </a:solidFill>
                <a:latin typeface="Montserrat Bold"/>
              </a:rPr>
              <a:t>Kiến trúc hệ thống</a:t>
            </a:r>
          </a:p>
        </p:txBody>
      </p:sp>
      <p:sp>
        <p:nvSpPr>
          <p:cNvPr name="TextBox 8" id="8"/>
          <p:cNvSpPr txBox="true"/>
          <p:nvPr/>
        </p:nvSpPr>
        <p:spPr>
          <a:xfrm rot="0">
            <a:off x="7194913" y="8279639"/>
            <a:ext cx="3898173" cy="752476"/>
          </a:xfrm>
          <a:prstGeom prst="rect">
            <a:avLst/>
          </a:prstGeom>
        </p:spPr>
        <p:txBody>
          <a:bodyPr anchor="t" rtlCol="false" tIns="0" lIns="0" bIns="0" rIns="0">
            <a:spAutoFit/>
          </a:bodyPr>
          <a:lstStyle/>
          <a:p>
            <a:pPr algn="l" marL="0" indent="0" lvl="0">
              <a:lnSpc>
                <a:spcPts val="6299"/>
              </a:lnSpc>
              <a:spcBef>
                <a:spcPct val="0"/>
              </a:spcBef>
            </a:pPr>
            <a:r>
              <a:rPr lang="en-US" sz="4499" spc="-89">
                <a:solidFill>
                  <a:srgbClr val="3A7D55"/>
                </a:solidFill>
                <a:latin typeface="Montserrat Bold"/>
              </a:rPr>
              <a:t>MVVM Model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153525" y="3297555"/>
            <a:ext cx="10543303" cy="5562979"/>
          </a:xfrm>
          <a:custGeom>
            <a:avLst/>
            <a:gdLst/>
            <a:ahLst/>
            <a:cxnLst/>
            <a:rect r="r" b="b" t="t" l="l"/>
            <a:pathLst>
              <a:path h="5562979" w="10543303">
                <a:moveTo>
                  <a:pt x="0" y="0"/>
                </a:moveTo>
                <a:lnTo>
                  <a:pt x="10543303" y="0"/>
                </a:lnTo>
                <a:lnTo>
                  <a:pt x="10543303" y="5562979"/>
                </a:lnTo>
                <a:lnTo>
                  <a:pt x="0" y="5562979"/>
                </a:lnTo>
                <a:lnTo>
                  <a:pt x="0" y="0"/>
                </a:lnTo>
                <a:close/>
              </a:path>
            </a:pathLst>
          </a:custGeom>
          <a:blipFill>
            <a:blip r:embed="rId2"/>
            <a:stretch>
              <a:fillRect l="0" t="0" r="0" b="0"/>
            </a:stretch>
          </a:blipFill>
        </p:spPr>
      </p:sp>
      <p:sp>
        <p:nvSpPr>
          <p:cNvPr name="TextBox 6" id="6"/>
          <p:cNvSpPr txBox="true"/>
          <p:nvPr/>
        </p:nvSpPr>
        <p:spPr>
          <a:xfrm rot="0">
            <a:off x="1571142" y="4304031"/>
            <a:ext cx="10795233" cy="2646681"/>
          </a:xfrm>
          <a:prstGeom prst="rect">
            <a:avLst/>
          </a:prstGeom>
        </p:spPr>
        <p:txBody>
          <a:bodyPr anchor="t" rtlCol="false" tIns="0" lIns="0" bIns="0" rIns="0">
            <a:spAutoFit/>
          </a:bodyPr>
          <a:lstStyle/>
          <a:p>
            <a:pPr algn="l" marL="820416" indent="-410208" lvl="1">
              <a:lnSpc>
                <a:spcPts val="5319"/>
              </a:lnSpc>
              <a:buFont typeface="Arial"/>
              <a:buChar char="•"/>
            </a:pPr>
            <a:r>
              <a:rPr lang="en-US" sz="3799" spc="-75">
                <a:solidFill>
                  <a:srgbClr val="000000"/>
                </a:solidFill>
                <a:latin typeface="Montserrat"/>
              </a:rPr>
              <a:t>Đăng ký</a:t>
            </a:r>
          </a:p>
          <a:p>
            <a:pPr algn="l" marL="820416" indent="-410208" lvl="1">
              <a:lnSpc>
                <a:spcPts val="5319"/>
              </a:lnSpc>
              <a:buFont typeface="Arial"/>
              <a:buChar char="•"/>
            </a:pPr>
            <a:r>
              <a:rPr lang="en-US" sz="3799" spc="-75">
                <a:solidFill>
                  <a:srgbClr val="000000"/>
                </a:solidFill>
                <a:latin typeface="Montserrat"/>
              </a:rPr>
              <a:t>Đăng nhập</a:t>
            </a:r>
          </a:p>
          <a:p>
            <a:pPr algn="l" marL="820416" indent="-410208" lvl="1">
              <a:lnSpc>
                <a:spcPts val="5319"/>
              </a:lnSpc>
              <a:buFont typeface="Arial"/>
              <a:buChar char="•"/>
            </a:pPr>
            <a:r>
              <a:rPr lang="en-US" sz="3799" spc="-75">
                <a:solidFill>
                  <a:srgbClr val="000000"/>
                </a:solidFill>
                <a:latin typeface="Montserrat"/>
              </a:rPr>
              <a:t>Hiển thị các item và event</a:t>
            </a:r>
          </a:p>
          <a:p>
            <a:pPr algn="l" marL="820416" indent="-410208" lvl="1">
              <a:lnSpc>
                <a:spcPts val="5319"/>
              </a:lnSpc>
              <a:buFont typeface="Arial"/>
              <a:buChar char="•"/>
            </a:pPr>
            <a:r>
              <a:rPr lang="en-US" sz="3799" spc="-75">
                <a:solidFill>
                  <a:srgbClr val="000000"/>
                </a:solidFill>
                <a:latin typeface="Montserrat"/>
              </a:rPr>
              <a:t>Xem hợp đồng</a:t>
            </a:r>
          </a:p>
        </p:txBody>
      </p:sp>
      <p:sp>
        <p:nvSpPr>
          <p:cNvPr name="TextBox 7" id="7"/>
          <p:cNvSpPr txBox="true"/>
          <p:nvPr/>
        </p:nvSpPr>
        <p:spPr>
          <a:xfrm rot="0">
            <a:off x="1781048" y="1964472"/>
            <a:ext cx="10585327" cy="1009650"/>
          </a:xfrm>
          <a:prstGeom prst="rect">
            <a:avLst/>
          </a:prstGeom>
        </p:spPr>
        <p:txBody>
          <a:bodyPr anchor="t" rtlCol="false" tIns="0" lIns="0" bIns="0" rIns="0">
            <a:spAutoFit/>
          </a:bodyPr>
          <a:lstStyle/>
          <a:p>
            <a:pPr algn="l">
              <a:lnSpc>
                <a:spcPts val="8399"/>
              </a:lnSpc>
              <a:spcBef>
                <a:spcPct val="0"/>
              </a:spcBef>
            </a:pPr>
            <a:r>
              <a:rPr lang="en-US" sz="5999">
                <a:solidFill>
                  <a:srgbClr val="3A7D55"/>
                </a:solidFill>
                <a:latin typeface="Montserrat Bold"/>
              </a:rPr>
              <a:t>KIỂM THỬ</a:t>
            </a:r>
          </a:p>
        </p:txBody>
      </p:sp>
      <p:sp>
        <p:nvSpPr>
          <p:cNvPr name="TextBox 8" id="8"/>
          <p:cNvSpPr txBox="true"/>
          <p:nvPr/>
        </p:nvSpPr>
        <p:spPr>
          <a:xfrm rot="0">
            <a:off x="1781048" y="3211830"/>
            <a:ext cx="5987238" cy="844551"/>
          </a:xfrm>
          <a:prstGeom prst="rect">
            <a:avLst/>
          </a:prstGeom>
        </p:spPr>
        <p:txBody>
          <a:bodyPr anchor="t" rtlCol="false" tIns="0" lIns="0" bIns="0" rIns="0">
            <a:spAutoFit/>
          </a:bodyPr>
          <a:lstStyle/>
          <a:p>
            <a:pPr algn="l">
              <a:lnSpc>
                <a:spcPts val="6999"/>
              </a:lnSpc>
              <a:spcBef>
                <a:spcPct val="0"/>
              </a:spcBef>
            </a:pPr>
            <a:r>
              <a:rPr lang="en-US" sz="4999">
                <a:solidFill>
                  <a:srgbClr val="3A7D55"/>
                </a:solidFill>
                <a:latin typeface="Montserrat Bold"/>
              </a:rPr>
              <a:t>Với User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144000" y="3560574"/>
            <a:ext cx="10543303" cy="5562979"/>
          </a:xfrm>
          <a:custGeom>
            <a:avLst/>
            <a:gdLst/>
            <a:ahLst/>
            <a:cxnLst/>
            <a:rect r="r" b="b" t="t" l="l"/>
            <a:pathLst>
              <a:path h="5562979" w="10543303">
                <a:moveTo>
                  <a:pt x="0" y="0"/>
                </a:moveTo>
                <a:lnTo>
                  <a:pt x="10543303" y="0"/>
                </a:lnTo>
                <a:lnTo>
                  <a:pt x="10543303" y="5562979"/>
                </a:lnTo>
                <a:lnTo>
                  <a:pt x="0" y="5562979"/>
                </a:lnTo>
                <a:lnTo>
                  <a:pt x="0" y="0"/>
                </a:lnTo>
                <a:close/>
              </a:path>
            </a:pathLst>
          </a:custGeom>
          <a:blipFill>
            <a:blip r:embed="rId2"/>
            <a:stretch>
              <a:fillRect l="0" t="0" r="0" b="0"/>
            </a:stretch>
          </a:blipFill>
        </p:spPr>
      </p:sp>
      <p:sp>
        <p:nvSpPr>
          <p:cNvPr name="TextBox 6" id="6"/>
          <p:cNvSpPr txBox="true"/>
          <p:nvPr/>
        </p:nvSpPr>
        <p:spPr>
          <a:xfrm rot="0">
            <a:off x="1571142" y="4829651"/>
            <a:ext cx="10795233" cy="1979931"/>
          </a:xfrm>
          <a:prstGeom prst="rect">
            <a:avLst/>
          </a:prstGeom>
        </p:spPr>
        <p:txBody>
          <a:bodyPr anchor="t" rtlCol="false" tIns="0" lIns="0" bIns="0" rIns="0">
            <a:spAutoFit/>
          </a:bodyPr>
          <a:lstStyle/>
          <a:p>
            <a:pPr algn="l" marL="820416" indent="-410208" lvl="1">
              <a:lnSpc>
                <a:spcPts val="5319"/>
              </a:lnSpc>
              <a:buFont typeface="Arial"/>
              <a:buChar char="•"/>
            </a:pPr>
            <a:r>
              <a:rPr lang="en-US" sz="3799" spc="-75">
                <a:solidFill>
                  <a:srgbClr val="000000"/>
                </a:solidFill>
                <a:latin typeface="Montserrat"/>
              </a:rPr>
              <a:t>Quản lý xe</a:t>
            </a:r>
          </a:p>
          <a:p>
            <a:pPr algn="l" marL="820416" indent="-410208" lvl="1">
              <a:lnSpc>
                <a:spcPts val="5319"/>
              </a:lnSpc>
              <a:buFont typeface="Arial"/>
              <a:buChar char="•"/>
            </a:pPr>
            <a:r>
              <a:rPr lang="en-US" sz="3799" spc="-75">
                <a:solidFill>
                  <a:srgbClr val="000000"/>
                </a:solidFill>
                <a:latin typeface="Montserrat"/>
              </a:rPr>
              <a:t>Quản lý thông tin user</a:t>
            </a:r>
          </a:p>
          <a:p>
            <a:pPr algn="l" marL="820416" indent="-410208" lvl="1">
              <a:lnSpc>
                <a:spcPts val="5319"/>
              </a:lnSpc>
              <a:buFont typeface="Arial"/>
              <a:buChar char="•"/>
            </a:pPr>
            <a:r>
              <a:rPr lang="en-US" sz="3799" spc="-75">
                <a:solidFill>
                  <a:srgbClr val="000000"/>
                </a:solidFill>
                <a:latin typeface="Montserrat"/>
              </a:rPr>
              <a:t>Quản lý tài khoản</a:t>
            </a:r>
          </a:p>
        </p:txBody>
      </p:sp>
      <p:sp>
        <p:nvSpPr>
          <p:cNvPr name="TextBox 7" id="7"/>
          <p:cNvSpPr txBox="true"/>
          <p:nvPr/>
        </p:nvSpPr>
        <p:spPr>
          <a:xfrm rot="0">
            <a:off x="1781048" y="2164019"/>
            <a:ext cx="10585327" cy="1009650"/>
          </a:xfrm>
          <a:prstGeom prst="rect">
            <a:avLst/>
          </a:prstGeom>
        </p:spPr>
        <p:txBody>
          <a:bodyPr anchor="t" rtlCol="false" tIns="0" lIns="0" bIns="0" rIns="0">
            <a:spAutoFit/>
          </a:bodyPr>
          <a:lstStyle/>
          <a:p>
            <a:pPr algn="l">
              <a:lnSpc>
                <a:spcPts val="8399"/>
              </a:lnSpc>
              <a:spcBef>
                <a:spcPct val="0"/>
              </a:spcBef>
            </a:pPr>
            <a:r>
              <a:rPr lang="en-US" sz="5999">
                <a:solidFill>
                  <a:srgbClr val="3A7D55"/>
                </a:solidFill>
                <a:latin typeface="Montserrat Bold"/>
              </a:rPr>
              <a:t>KIỂM THỬ</a:t>
            </a:r>
          </a:p>
        </p:txBody>
      </p:sp>
      <p:sp>
        <p:nvSpPr>
          <p:cNvPr name="TextBox 8" id="8"/>
          <p:cNvSpPr txBox="true"/>
          <p:nvPr/>
        </p:nvSpPr>
        <p:spPr>
          <a:xfrm rot="0">
            <a:off x="1781048" y="3474849"/>
            <a:ext cx="5987238" cy="844551"/>
          </a:xfrm>
          <a:prstGeom prst="rect">
            <a:avLst/>
          </a:prstGeom>
        </p:spPr>
        <p:txBody>
          <a:bodyPr anchor="t" rtlCol="false" tIns="0" lIns="0" bIns="0" rIns="0">
            <a:spAutoFit/>
          </a:bodyPr>
          <a:lstStyle/>
          <a:p>
            <a:pPr algn="l">
              <a:lnSpc>
                <a:spcPts val="6999"/>
              </a:lnSpc>
              <a:spcBef>
                <a:spcPct val="0"/>
              </a:spcBef>
            </a:pPr>
            <a:r>
              <a:rPr lang="en-US" sz="4999">
                <a:solidFill>
                  <a:srgbClr val="3A7D55"/>
                </a:solidFill>
                <a:latin typeface="Montserrat Bold"/>
              </a:rPr>
              <a:t>Với Server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317750" y="2196346"/>
            <a:ext cx="5941550" cy="5941550"/>
          </a:xfrm>
          <a:custGeom>
            <a:avLst/>
            <a:gdLst/>
            <a:ahLst/>
            <a:cxnLst/>
            <a:rect r="r" b="b" t="t" l="l"/>
            <a:pathLst>
              <a:path h="5941550" w="5941550">
                <a:moveTo>
                  <a:pt x="0" y="0"/>
                </a:moveTo>
                <a:lnTo>
                  <a:pt x="5941550" y="0"/>
                </a:lnTo>
                <a:lnTo>
                  <a:pt x="5941550" y="5941550"/>
                </a:lnTo>
                <a:lnTo>
                  <a:pt x="0" y="5941550"/>
                </a:lnTo>
                <a:lnTo>
                  <a:pt x="0" y="0"/>
                </a:lnTo>
                <a:close/>
              </a:path>
            </a:pathLst>
          </a:custGeom>
          <a:blipFill>
            <a:blip r:embed="rId2"/>
            <a:stretch>
              <a:fillRect l="0" t="0" r="0" b="0"/>
            </a:stretch>
          </a:blipFill>
        </p:spPr>
      </p:sp>
      <p:sp>
        <p:nvSpPr>
          <p:cNvPr name="TextBox 6" id="6"/>
          <p:cNvSpPr txBox="true"/>
          <p:nvPr/>
        </p:nvSpPr>
        <p:spPr>
          <a:xfrm rot="0">
            <a:off x="1781048" y="2091571"/>
            <a:ext cx="10585327" cy="1009650"/>
          </a:xfrm>
          <a:prstGeom prst="rect">
            <a:avLst/>
          </a:prstGeom>
        </p:spPr>
        <p:txBody>
          <a:bodyPr anchor="t" rtlCol="false" tIns="0" lIns="0" bIns="0" rIns="0">
            <a:spAutoFit/>
          </a:bodyPr>
          <a:lstStyle/>
          <a:p>
            <a:pPr algn="l">
              <a:lnSpc>
                <a:spcPts val="8399"/>
              </a:lnSpc>
              <a:spcBef>
                <a:spcPct val="0"/>
              </a:spcBef>
            </a:pPr>
            <a:r>
              <a:rPr lang="en-US" sz="5999">
                <a:solidFill>
                  <a:srgbClr val="3A7D55"/>
                </a:solidFill>
                <a:latin typeface="Montserrat Bold"/>
              </a:rPr>
              <a:t>KẾT LUẬN</a:t>
            </a:r>
          </a:p>
        </p:txBody>
      </p:sp>
      <p:sp>
        <p:nvSpPr>
          <p:cNvPr name="TextBox 7" id="7"/>
          <p:cNvSpPr txBox="true"/>
          <p:nvPr/>
        </p:nvSpPr>
        <p:spPr>
          <a:xfrm rot="0">
            <a:off x="1450829" y="3472696"/>
            <a:ext cx="9180827" cy="5313681"/>
          </a:xfrm>
          <a:prstGeom prst="rect">
            <a:avLst/>
          </a:prstGeom>
        </p:spPr>
        <p:txBody>
          <a:bodyPr anchor="t" rtlCol="false" tIns="0" lIns="0" bIns="0" rIns="0">
            <a:spAutoFit/>
          </a:bodyPr>
          <a:lstStyle/>
          <a:p>
            <a:pPr algn="l" marL="820416" indent="-410208" lvl="1">
              <a:lnSpc>
                <a:spcPts val="5319"/>
              </a:lnSpc>
              <a:buFont typeface="Arial"/>
              <a:buChar char="•"/>
            </a:pPr>
            <a:r>
              <a:rPr lang="en-US" sz="3799" spc="-75">
                <a:solidFill>
                  <a:srgbClr val="000000"/>
                </a:solidFill>
                <a:latin typeface="Montserrat"/>
              </a:rPr>
              <a:t>Ứng dụng đã đưa ra được thông tin về các loại xe ô tô, theo từng phân khúc, số chỗ ngồi, đặc điểm riêng; khách hàng có thể tra cứu thông tin xe cũng như là đặt thuê xe </a:t>
            </a:r>
          </a:p>
          <a:p>
            <a:pPr algn="l" marL="820416" indent="-410208" lvl="1">
              <a:lnSpc>
                <a:spcPts val="5319"/>
              </a:lnSpc>
              <a:buFont typeface="Arial"/>
              <a:buChar char="•"/>
            </a:pPr>
            <a:r>
              <a:rPr lang="en-US" sz="3799" spc="-75">
                <a:solidFill>
                  <a:srgbClr val="000000"/>
                </a:solidFill>
                <a:latin typeface="Montserrat"/>
              </a:rPr>
              <a:t>Nắm rõ hơn những kiến thức về phân tích nghiệp vụ, thiết kế cơ sở dữ liệu và giao diện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sp>
        <p:nvSpPr>
          <p:cNvPr name="TextBox 2" id="2"/>
          <p:cNvSpPr txBox="true"/>
          <p:nvPr/>
        </p:nvSpPr>
        <p:spPr>
          <a:xfrm rot="0">
            <a:off x="2818366" y="2485326"/>
            <a:ext cx="8819592" cy="1771491"/>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1F643E"/>
                </a:solidFill>
                <a:latin typeface="Open Sans Extra Bold"/>
              </a:rPr>
              <a:t>THANK YOU!</a:t>
            </a:r>
          </a:p>
        </p:txBody>
      </p:sp>
      <p:grpSp>
        <p:nvGrpSpPr>
          <p:cNvPr name="Group 3" id="3"/>
          <p:cNvGrpSpPr/>
          <p:nvPr/>
        </p:nvGrpSpPr>
        <p:grpSpPr>
          <a:xfrm rot="0">
            <a:off x="12398912" y="0"/>
            <a:ext cx="5889088" cy="1648368"/>
            <a:chOff x="0" y="0"/>
            <a:chExt cx="1551036" cy="434138"/>
          </a:xfrm>
        </p:grpSpPr>
        <p:sp>
          <p:nvSpPr>
            <p:cNvPr name="Freeform 4" id="4"/>
            <p:cNvSpPr/>
            <p:nvPr/>
          </p:nvSpPr>
          <p:spPr>
            <a:xfrm flipH="false" flipV="false" rot="0">
              <a:off x="0" y="0"/>
              <a:ext cx="1551036" cy="434138"/>
            </a:xfrm>
            <a:custGeom>
              <a:avLst/>
              <a:gdLst/>
              <a:ahLst/>
              <a:cxnLst/>
              <a:rect r="r" b="b" t="t" l="l"/>
              <a:pathLst>
                <a:path h="434138" w="1551036">
                  <a:moveTo>
                    <a:pt x="0" y="0"/>
                  </a:moveTo>
                  <a:lnTo>
                    <a:pt x="1551036" y="0"/>
                  </a:lnTo>
                  <a:lnTo>
                    <a:pt x="1551036" y="434138"/>
                  </a:lnTo>
                  <a:lnTo>
                    <a:pt x="0" y="434138"/>
                  </a:lnTo>
                  <a:close/>
                </a:path>
              </a:pathLst>
            </a:custGeom>
            <a:solidFill>
              <a:srgbClr val="3A7D55"/>
            </a:solidFill>
            <a:ln cap="sq">
              <a:noFill/>
              <a:prstDash val="solid"/>
              <a:miter/>
            </a:ln>
          </p:spPr>
        </p:sp>
        <p:sp>
          <p:nvSpPr>
            <p:cNvPr name="TextBox 5" id="5"/>
            <p:cNvSpPr txBox="true"/>
            <p:nvPr/>
          </p:nvSpPr>
          <p:spPr>
            <a:xfrm>
              <a:off x="0" y="-38100"/>
              <a:ext cx="1551036" cy="47223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398912" y="8722647"/>
            <a:ext cx="5889088" cy="1564353"/>
            <a:chOff x="0" y="0"/>
            <a:chExt cx="1551036" cy="412011"/>
          </a:xfrm>
        </p:grpSpPr>
        <p:sp>
          <p:nvSpPr>
            <p:cNvPr name="Freeform 7" id="7"/>
            <p:cNvSpPr/>
            <p:nvPr/>
          </p:nvSpPr>
          <p:spPr>
            <a:xfrm flipH="false" flipV="false" rot="0">
              <a:off x="0" y="0"/>
              <a:ext cx="1551036" cy="412011"/>
            </a:xfrm>
            <a:custGeom>
              <a:avLst/>
              <a:gdLst/>
              <a:ahLst/>
              <a:cxnLst/>
              <a:rect r="r" b="b" t="t" l="l"/>
              <a:pathLst>
                <a:path h="412011" w="1551036">
                  <a:moveTo>
                    <a:pt x="0" y="0"/>
                  </a:moveTo>
                  <a:lnTo>
                    <a:pt x="1551036" y="0"/>
                  </a:lnTo>
                  <a:lnTo>
                    <a:pt x="1551036" y="412011"/>
                  </a:lnTo>
                  <a:lnTo>
                    <a:pt x="0" y="412011"/>
                  </a:lnTo>
                  <a:close/>
                </a:path>
              </a:pathLst>
            </a:custGeom>
            <a:solidFill>
              <a:srgbClr val="3A7D55"/>
            </a:solidFill>
            <a:ln cap="sq">
              <a:noFill/>
              <a:prstDash val="solid"/>
              <a:miter/>
            </a:ln>
          </p:spPr>
        </p:sp>
        <p:sp>
          <p:nvSpPr>
            <p:cNvPr name="TextBox 8" id="8"/>
            <p:cNvSpPr txBox="true"/>
            <p:nvPr/>
          </p:nvSpPr>
          <p:spPr>
            <a:xfrm>
              <a:off x="0" y="-38100"/>
              <a:ext cx="1551036" cy="450111"/>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5220930" y="3471084"/>
            <a:ext cx="9392643" cy="9529477"/>
          </a:xfrm>
          <a:custGeom>
            <a:avLst/>
            <a:gdLst/>
            <a:ahLst/>
            <a:cxnLst/>
            <a:rect r="r" b="b" t="t" l="l"/>
            <a:pathLst>
              <a:path h="9529477" w="9392643">
                <a:moveTo>
                  <a:pt x="0" y="0"/>
                </a:moveTo>
                <a:lnTo>
                  <a:pt x="9392643" y="0"/>
                </a:lnTo>
                <a:lnTo>
                  <a:pt x="9392643" y="9529476"/>
                </a:lnTo>
                <a:lnTo>
                  <a:pt x="0" y="9529476"/>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818366" y="1934408"/>
            <a:ext cx="410061" cy="416035"/>
          </a:xfrm>
          <a:custGeom>
            <a:avLst/>
            <a:gdLst/>
            <a:ahLst/>
            <a:cxnLst/>
            <a:rect r="r" b="b" t="t" l="l"/>
            <a:pathLst>
              <a:path h="416035" w="410061">
                <a:moveTo>
                  <a:pt x="0" y="0"/>
                </a:moveTo>
                <a:lnTo>
                  <a:pt x="410061" y="0"/>
                </a:lnTo>
                <a:lnTo>
                  <a:pt x="410061" y="416035"/>
                </a:lnTo>
                <a:lnTo>
                  <a:pt x="0" y="416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2818366" y="5369971"/>
            <a:ext cx="2555291" cy="2555291"/>
            <a:chOff x="0" y="0"/>
            <a:chExt cx="3407055" cy="3407055"/>
          </a:xfrm>
        </p:grpSpPr>
        <p:grpSp>
          <p:nvGrpSpPr>
            <p:cNvPr name="Group 12" id="12"/>
            <p:cNvGrpSpPr/>
            <p:nvPr/>
          </p:nvGrpSpPr>
          <p:grpSpPr>
            <a:xfrm rot="0">
              <a:off x="0" y="0"/>
              <a:ext cx="3407055" cy="34070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EDBA2"/>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707277" y="222614"/>
              <a:ext cx="1992502" cy="2961827"/>
            </a:xfrm>
            <a:custGeom>
              <a:avLst/>
              <a:gdLst/>
              <a:ahLst/>
              <a:cxnLst/>
              <a:rect r="r" b="b" t="t" l="l"/>
              <a:pathLst>
                <a:path h="2961827" w="1992502">
                  <a:moveTo>
                    <a:pt x="0" y="0"/>
                  </a:moveTo>
                  <a:lnTo>
                    <a:pt x="1992502" y="0"/>
                  </a:lnTo>
                  <a:lnTo>
                    <a:pt x="1992502" y="2961827"/>
                  </a:lnTo>
                  <a:lnTo>
                    <a:pt x="0" y="2961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16" id="16"/>
          <p:cNvSpPr/>
          <p:nvPr/>
        </p:nvSpPr>
        <p:spPr>
          <a:xfrm flipH="false" flipV="false" rot="0">
            <a:off x="12398912" y="1542172"/>
            <a:ext cx="5889088" cy="7180475"/>
          </a:xfrm>
          <a:custGeom>
            <a:avLst/>
            <a:gdLst/>
            <a:ahLst/>
            <a:cxnLst/>
            <a:rect r="r" b="b" t="t" l="l"/>
            <a:pathLst>
              <a:path h="7180475" w="5889088">
                <a:moveTo>
                  <a:pt x="0" y="0"/>
                </a:moveTo>
                <a:lnTo>
                  <a:pt x="5889088" y="0"/>
                </a:lnTo>
                <a:lnTo>
                  <a:pt x="5889088" y="7180475"/>
                </a:lnTo>
                <a:lnTo>
                  <a:pt x="0" y="7180475"/>
                </a:lnTo>
                <a:lnTo>
                  <a:pt x="0" y="0"/>
                </a:lnTo>
                <a:close/>
              </a:path>
            </a:pathLst>
          </a:custGeom>
          <a:blipFill>
            <a:blip r:embed="rId6"/>
            <a:stretch>
              <a:fillRect l="0" t="0" r="0" b="0"/>
            </a:stretch>
          </a:blipFill>
        </p:spPr>
      </p:sp>
      <p:sp>
        <p:nvSpPr>
          <p:cNvPr name="TextBox 17" id="17"/>
          <p:cNvSpPr txBox="true"/>
          <p:nvPr/>
        </p:nvSpPr>
        <p:spPr>
          <a:xfrm rot="0">
            <a:off x="5903230" y="4723541"/>
            <a:ext cx="6233671" cy="646430"/>
          </a:xfrm>
          <a:prstGeom prst="rect">
            <a:avLst/>
          </a:prstGeom>
        </p:spPr>
        <p:txBody>
          <a:bodyPr anchor="t" rtlCol="false" tIns="0" lIns="0" bIns="0" rIns="0">
            <a:spAutoFit/>
          </a:bodyPr>
          <a:lstStyle/>
          <a:p>
            <a:pPr algn="l" marL="0" indent="0" lvl="1">
              <a:lnSpc>
                <a:spcPts val="5320"/>
              </a:lnSpc>
              <a:spcBef>
                <a:spcPct val="0"/>
              </a:spcBef>
            </a:pPr>
            <a:r>
              <a:rPr lang="en-US" sz="3800" spc="-76">
                <a:solidFill>
                  <a:srgbClr val="3A7D55"/>
                </a:solidFill>
                <a:latin typeface="Montserrat Bold"/>
              </a:rPr>
              <a:t>Thành viên nhóm </a:t>
            </a:r>
          </a:p>
        </p:txBody>
      </p:sp>
      <p:sp>
        <p:nvSpPr>
          <p:cNvPr name="TextBox 18" id="18"/>
          <p:cNvSpPr txBox="true"/>
          <p:nvPr/>
        </p:nvSpPr>
        <p:spPr>
          <a:xfrm rot="0">
            <a:off x="5903230" y="5619750"/>
            <a:ext cx="5901042" cy="3638550"/>
          </a:xfrm>
          <a:prstGeom prst="rect">
            <a:avLst/>
          </a:prstGeom>
        </p:spPr>
        <p:txBody>
          <a:bodyPr anchor="t" rtlCol="false" tIns="0" lIns="0" bIns="0" rIns="0">
            <a:spAutoFit/>
          </a:bodyPr>
          <a:lstStyle/>
          <a:p>
            <a:pPr algn="l">
              <a:lnSpc>
                <a:spcPts val="4199"/>
              </a:lnSpc>
            </a:pPr>
            <a:r>
              <a:rPr lang="en-US" sz="2999" spc="-59">
                <a:solidFill>
                  <a:srgbClr val="3A7D55"/>
                </a:solidFill>
                <a:latin typeface="Montserrat"/>
              </a:rPr>
              <a:t>22028190 Lê Minh Qúy (Leader)</a:t>
            </a:r>
          </a:p>
          <a:p>
            <a:pPr algn="l">
              <a:lnSpc>
                <a:spcPts val="4199"/>
              </a:lnSpc>
            </a:pPr>
            <a:r>
              <a:rPr lang="en-US" sz="2999" spc="-59">
                <a:solidFill>
                  <a:srgbClr val="3A7D55"/>
                </a:solidFill>
                <a:latin typeface="Montserrat"/>
              </a:rPr>
              <a:t>22028292 Đào Thị Thu Hường</a:t>
            </a:r>
          </a:p>
          <a:p>
            <a:pPr algn="l">
              <a:lnSpc>
                <a:spcPts val="4199"/>
              </a:lnSpc>
            </a:pPr>
            <a:r>
              <a:rPr lang="en-US" sz="2999" spc="-59">
                <a:solidFill>
                  <a:srgbClr val="3A7D55"/>
                </a:solidFill>
                <a:latin typeface="Montserrat"/>
              </a:rPr>
              <a:t>22028132 Hoàng Linh Chi</a:t>
            </a:r>
          </a:p>
          <a:p>
            <a:pPr algn="l">
              <a:lnSpc>
                <a:spcPts val="4199"/>
              </a:lnSpc>
            </a:pPr>
            <a:r>
              <a:rPr lang="en-US" sz="2999" spc="-59">
                <a:solidFill>
                  <a:srgbClr val="3A7D55"/>
                </a:solidFill>
                <a:latin typeface="Montserrat"/>
              </a:rPr>
              <a:t>22028188 Hoàng Văn Dũng</a:t>
            </a:r>
          </a:p>
          <a:p>
            <a:pPr algn="l">
              <a:lnSpc>
                <a:spcPts val="4199"/>
              </a:lnSpc>
            </a:pPr>
            <a:r>
              <a:rPr lang="en-US" sz="2999" spc="-59">
                <a:solidFill>
                  <a:srgbClr val="3A7D55"/>
                </a:solidFill>
                <a:latin typeface="Montserrat"/>
              </a:rPr>
              <a:t>22028282 Nguyễn Thu Hà</a:t>
            </a:r>
          </a:p>
          <a:p>
            <a:pPr algn="l">
              <a:lnSpc>
                <a:spcPts val="4199"/>
              </a:lnSpc>
            </a:pPr>
          </a:p>
          <a:p>
            <a:pPr algn="l" marL="0" indent="0" lvl="1">
              <a:lnSpc>
                <a:spcPts val="4199"/>
              </a:lnSpc>
              <a:spcBef>
                <a:spcPct val="0"/>
              </a:spcBef>
            </a:pPr>
          </a:p>
        </p:txBody>
      </p:sp>
      <p:sp>
        <p:nvSpPr>
          <p:cNvPr name="TextBox 19" id="19"/>
          <p:cNvSpPr txBox="true"/>
          <p:nvPr/>
        </p:nvSpPr>
        <p:spPr>
          <a:xfrm rot="0">
            <a:off x="3228427" y="1927910"/>
            <a:ext cx="3629763" cy="381406"/>
          </a:xfrm>
          <a:prstGeom prst="rect">
            <a:avLst/>
          </a:prstGeom>
        </p:spPr>
        <p:txBody>
          <a:bodyPr anchor="t" rtlCol="false" tIns="0" lIns="0" bIns="0" rIns="0">
            <a:spAutoFit/>
          </a:bodyPr>
          <a:lstStyle/>
          <a:p>
            <a:pPr algn="ctr">
              <a:lnSpc>
                <a:spcPts val="3127"/>
              </a:lnSpc>
              <a:spcBef>
                <a:spcPct val="0"/>
              </a:spcBef>
            </a:pPr>
            <a:r>
              <a:rPr lang="en-US" sz="2234" spc="-44">
                <a:solidFill>
                  <a:srgbClr val="3A7D55"/>
                </a:solidFill>
                <a:latin typeface="Montserrat Bold"/>
              </a:rPr>
              <a:t>Công nghệ  </a:t>
            </a:r>
            <a:r>
              <a:rPr lang="en-US" sz="2234" spc="-44">
                <a:solidFill>
                  <a:srgbClr val="3A7D55"/>
                </a:solidFill>
                <a:latin typeface="Montserrat Bold"/>
              </a:rPr>
              <a:t>phần mềm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sp>
        <p:nvSpPr>
          <p:cNvPr name="TextBox 2" id="2"/>
          <p:cNvSpPr txBox="true"/>
          <p:nvPr/>
        </p:nvSpPr>
        <p:spPr>
          <a:xfrm rot="0">
            <a:off x="1253966" y="1399365"/>
            <a:ext cx="5560601" cy="1159402"/>
          </a:xfrm>
          <a:prstGeom prst="rect">
            <a:avLst/>
          </a:prstGeom>
        </p:spPr>
        <p:txBody>
          <a:bodyPr anchor="t" rtlCol="false" tIns="0" lIns="0" bIns="0" rIns="0">
            <a:spAutoFit/>
          </a:bodyPr>
          <a:lstStyle/>
          <a:p>
            <a:pPr algn="ctr" marL="0" indent="0" lvl="0">
              <a:lnSpc>
                <a:spcPts val="9595"/>
              </a:lnSpc>
              <a:spcBef>
                <a:spcPct val="0"/>
              </a:spcBef>
            </a:pPr>
            <a:r>
              <a:rPr lang="en-US" sz="6854">
                <a:solidFill>
                  <a:srgbClr val="3A7D55"/>
                </a:solidFill>
                <a:latin typeface="Montserrat Bold"/>
              </a:rPr>
              <a:t>GIỚI THIỆU </a:t>
            </a:r>
          </a:p>
        </p:txBody>
      </p:sp>
      <p:sp>
        <p:nvSpPr>
          <p:cNvPr name="TextBox 3" id="3"/>
          <p:cNvSpPr txBox="true"/>
          <p:nvPr/>
        </p:nvSpPr>
        <p:spPr>
          <a:xfrm rot="0">
            <a:off x="1028700" y="3538980"/>
            <a:ext cx="8115300" cy="5128924"/>
          </a:xfrm>
          <a:prstGeom prst="rect">
            <a:avLst/>
          </a:prstGeom>
        </p:spPr>
        <p:txBody>
          <a:bodyPr anchor="t" rtlCol="false" tIns="0" lIns="0" bIns="0" rIns="0">
            <a:spAutoFit/>
          </a:bodyPr>
          <a:lstStyle/>
          <a:p>
            <a:pPr algn="l" marL="528711" indent="-264356" lvl="1">
              <a:lnSpc>
                <a:spcPts val="3428"/>
              </a:lnSpc>
              <a:buFont typeface="Arial"/>
              <a:buChar char="•"/>
            </a:pPr>
            <a:r>
              <a:rPr lang="en-US" sz="2448" spc="-48">
                <a:solidFill>
                  <a:srgbClr val="000000"/>
                </a:solidFill>
                <a:latin typeface="Montserrat"/>
              </a:rPr>
              <a:t>Hiện nay, nhu cầu đi lại di chuyển của mọi người ngày càng gia tăng.</a:t>
            </a:r>
            <a:r>
              <a:rPr lang="en-US" sz="2448" spc="-48">
                <a:solidFill>
                  <a:srgbClr val="000000"/>
                </a:solidFill>
                <a:latin typeface="Montserrat"/>
              </a:rPr>
              <a:t>, các chi phí liên quan đến việc sở hữu một chiếc xe ô tô ở là rất lớn. Vì vậy, nhiều gia đình lựa chọn việc thuê xe ô tô .</a:t>
            </a:r>
          </a:p>
          <a:p>
            <a:pPr algn="l" marL="528711" indent="-264356" lvl="1">
              <a:lnSpc>
                <a:spcPts val="3428"/>
              </a:lnSpc>
              <a:buFont typeface="Arial"/>
              <a:buChar char="•"/>
            </a:pPr>
            <a:r>
              <a:rPr lang="en-US" sz="2448" spc="-48">
                <a:solidFill>
                  <a:srgbClr val="000000"/>
                </a:solidFill>
                <a:latin typeface="Montserrat"/>
              </a:rPr>
              <a:t>Công nghiệp 4.0 hỗ trợ các chủ sở hữu doanh nghiệp kiểm soát và hiểu rõ hơn hoạt động, đồng thời tăng năng suất, cải thiện quy trình và thúc đẩy tăng trưởng.</a:t>
            </a:r>
          </a:p>
          <a:p>
            <a:pPr algn="l" marL="528711" indent="-264356" lvl="1">
              <a:lnSpc>
                <a:spcPts val="3428"/>
              </a:lnSpc>
              <a:buFont typeface="Arial"/>
              <a:buChar char="•"/>
            </a:pPr>
            <a:r>
              <a:rPr lang="en-US" sz="2448" spc="-48">
                <a:solidFill>
                  <a:srgbClr val="000000"/>
                </a:solidFill>
                <a:latin typeface="Montserrat"/>
              </a:rPr>
              <a:t>RentCar bước đầu sẽ giải quyết được những khó khăn, bất cập trong việc cho thuê xe, giúp cho việc thuê dịch vụ, thuê xe của người dùng sẽ dễ dàng, nhanh chóng hơn</a:t>
            </a:r>
          </a:p>
        </p:txBody>
      </p:sp>
      <p:grpSp>
        <p:nvGrpSpPr>
          <p:cNvPr name="Group 4" id="4"/>
          <p:cNvGrpSpPr>
            <a:grpSpLocks noChangeAspect="true"/>
          </p:cNvGrpSpPr>
          <p:nvPr/>
        </p:nvGrpSpPr>
        <p:grpSpPr>
          <a:xfrm rot="0">
            <a:off x="8736737" y="2558767"/>
            <a:ext cx="10217209" cy="5860468"/>
            <a:chOff x="0" y="0"/>
            <a:chExt cx="7981950" cy="4578350"/>
          </a:xfrm>
        </p:grpSpPr>
        <p:sp>
          <p:nvSpPr>
            <p:cNvPr name="Freeform 5" id="5"/>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F8F9F8"/>
            </a:solidFill>
          </p:spPr>
        </p:sp>
        <p:sp>
          <p:nvSpPr>
            <p:cNvPr name="Freeform 6" id="6"/>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3A7D55"/>
            </a:solidFill>
          </p:spPr>
        </p:sp>
        <p:sp>
          <p:nvSpPr>
            <p:cNvPr name="Freeform 7" id="7"/>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3BF88"/>
            </a:solidFill>
          </p:spPr>
        </p:sp>
        <p:sp>
          <p:nvSpPr>
            <p:cNvPr name="Freeform 8" id="8"/>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3BF88"/>
            </a:solidFill>
          </p:spPr>
        </p:sp>
        <p:sp>
          <p:nvSpPr>
            <p:cNvPr name="Freeform 9" id="9"/>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0" t="0" r="-15361" b="0"/>
              </a:stretch>
            </a:blipFill>
          </p:spPr>
        </p:sp>
      </p:grpSp>
      <p:grpSp>
        <p:nvGrpSpPr>
          <p:cNvPr name="Group 10" id="10"/>
          <p:cNvGrpSpPr/>
          <p:nvPr/>
        </p:nvGrpSpPr>
        <p:grpSpPr>
          <a:xfrm rot="0">
            <a:off x="-1867766" y="-1614217"/>
            <a:ext cx="3735531" cy="37355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6645500" y="8419234"/>
            <a:ext cx="3735531" cy="3735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479232" y="2510810"/>
            <a:ext cx="5987238" cy="844551"/>
          </a:xfrm>
          <a:prstGeom prst="rect">
            <a:avLst/>
          </a:prstGeom>
        </p:spPr>
        <p:txBody>
          <a:bodyPr anchor="t" rtlCol="false" tIns="0" lIns="0" bIns="0" rIns="0">
            <a:spAutoFit/>
          </a:bodyPr>
          <a:lstStyle/>
          <a:p>
            <a:pPr algn="l">
              <a:lnSpc>
                <a:spcPts val="6999"/>
              </a:lnSpc>
              <a:spcBef>
                <a:spcPct val="0"/>
              </a:spcBef>
            </a:pPr>
            <a:r>
              <a:rPr lang="en-US" sz="4999">
                <a:solidFill>
                  <a:srgbClr val="3A7D55"/>
                </a:solidFill>
                <a:latin typeface="Montserrat Bold"/>
              </a:rPr>
              <a:t>Vấn đề</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2366375" y="2974122"/>
            <a:ext cx="5615844" cy="5762527"/>
          </a:xfrm>
          <a:custGeom>
            <a:avLst/>
            <a:gdLst/>
            <a:ahLst/>
            <a:cxnLst/>
            <a:rect r="r" b="b" t="t" l="l"/>
            <a:pathLst>
              <a:path h="5762527" w="5615844">
                <a:moveTo>
                  <a:pt x="0" y="0"/>
                </a:moveTo>
                <a:lnTo>
                  <a:pt x="5615845" y="0"/>
                </a:lnTo>
                <a:lnTo>
                  <a:pt x="5615845" y="5762527"/>
                </a:lnTo>
                <a:lnTo>
                  <a:pt x="0" y="5762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68061" y="4304031"/>
            <a:ext cx="10795233" cy="3980181"/>
          </a:xfrm>
          <a:prstGeom prst="rect">
            <a:avLst/>
          </a:prstGeom>
        </p:spPr>
        <p:txBody>
          <a:bodyPr anchor="t" rtlCol="false" tIns="0" lIns="0" bIns="0" rIns="0">
            <a:spAutoFit/>
          </a:bodyPr>
          <a:lstStyle/>
          <a:p>
            <a:pPr algn="l" marL="820416" indent="-410208" lvl="1">
              <a:lnSpc>
                <a:spcPts val="5319"/>
              </a:lnSpc>
              <a:buFont typeface="Arial"/>
              <a:buChar char="•"/>
            </a:pPr>
            <a:r>
              <a:rPr lang="en-US" sz="3799" spc="-75">
                <a:solidFill>
                  <a:srgbClr val="000000"/>
                </a:solidFill>
                <a:latin typeface="Montserrat"/>
              </a:rPr>
              <a:t>Hỗ trợ quản lý quá trình cho thuê xe của doanh nghiệp, khắc phục những hạn chế quản lý thủ công</a:t>
            </a:r>
          </a:p>
          <a:p>
            <a:pPr algn="l" marL="820416" indent="-410208" lvl="1">
              <a:lnSpc>
                <a:spcPts val="5319"/>
              </a:lnSpc>
              <a:buFont typeface="Arial"/>
              <a:buChar char="•"/>
            </a:pPr>
            <a:r>
              <a:rPr lang="en-US" sz="3799" spc="-75">
                <a:solidFill>
                  <a:srgbClr val="000000"/>
                </a:solidFill>
                <a:latin typeface="Montserrat"/>
              </a:rPr>
              <a:t>Tối ưu công việc của nhân viên, giúp nhân viên dễ dàng hơn trong công việc</a:t>
            </a:r>
          </a:p>
          <a:p>
            <a:pPr algn="l" marL="820416" indent="-410208" lvl="1">
              <a:lnSpc>
                <a:spcPts val="5319"/>
              </a:lnSpc>
              <a:buFont typeface="Arial"/>
              <a:buChar char="•"/>
            </a:pPr>
            <a:r>
              <a:rPr lang="en-US" sz="3799" spc="-75">
                <a:solidFill>
                  <a:srgbClr val="000000"/>
                </a:solidFill>
                <a:latin typeface="Montserrat"/>
              </a:rPr>
              <a:t>Hỗ trợ quản lý dữ liệu một cách chính xác.</a:t>
            </a:r>
          </a:p>
        </p:txBody>
      </p:sp>
      <p:sp>
        <p:nvSpPr>
          <p:cNvPr name="TextBox 7" id="7"/>
          <p:cNvSpPr txBox="true"/>
          <p:nvPr/>
        </p:nvSpPr>
        <p:spPr>
          <a:xfrm rot="0">
            <a:off x="1781048" y="1964472"/>
            <a:ext cx="10585327" cy="1009650"/>
          </a:xfrm>
          <a:prstGeom prst="rect">
            <a:avLst/>
          </a:prstGeom>
        </p:spPr>
        <p:txBody>
          <a:bodyPr anchor="t" rtlCol="false" tIns="0" lIns="0" bIns="0" rIns="0">
            <a:spAutoFit/>
          </a:bodyPr>
          <a:lstStyle/>
          <a:p>
            <a:pPr algn="l">
              <a:lnSpc>
                <a:spcPts val="8399"/>
              </a:lnSpc>
              <a:spcBef>
                <a:spcPct val="0"/>
              </a:spcBef>
            </a:pPr>
            <a:r>
              <a:rPr lang="en-US" sz="5999">
                <a:solidFill>
                  <a:srgbClr val="3A7D55"/>
                </a:solidFill>
                <a:latin typeface="Montserrat Bold"/>
              </a:rPr>
              <a:t>TỔNG QUAN VỀ BÀI TOÁN </a:t>
            </a:r>
          </a:p>
        </p:txBody>
      </p:sp>
      <p:sp>
        <p:nvSpPr>
          <p:cNvPr name="TextBox 8" id="8"/>
          <p:cNvSpPr txBox="true"/>
          <p:nvPr/>
        </p:nvSpPr>
        <p:spPr>
          <a:xfrm rot="0">
            <a:off x="1781048" y="3211830"/>
            <a:ext cx="5987238" cy="844551"/>
          </a:xfrm>
          <a:prstGeom prst="rect">
            <a:avLst/>
          </a:prstGeom>
        </p:spPr>
        <p:txBody>
          <a:bodyPr anchor="t" rtlCol="false" tIns="0" lIns="0" bIns="0" rIns="0">
            <a:spAutoFit/>
          </a:bodyPr>
          <a:lstStyle/>
          <a:p>
            <a:pPr algn="l">
              <a:lnSpc>
                <a:spcPts val="6999"/>
              </a:lnSpc>
              <a:spcBef>
                <a:spcPct val="0"/>
              </a:spcBef>
            </a:pPr>
            <a:r>
              <a:rPr lang="en-US" sz="4999">
                <a:solidFill>
                  <a:srgbClr val="3A7D55"/>
                </a:solidFill>
                <a:latin typeface="Montserrat Bold"/>
              </a:rPr>
              <a:t>Mục đích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2366375" y="2974122"/>
            <a:ext cx="5615844" cy="5762527"/>
          </a:xfrm>
          <a:custGeom>
            <a:avLst/>
            <a:gdLst/>
            <a:ahLst/>
            <a:cxnLst/>
            <a:rect r="r" b="b" t="t" l="l"/>
            <a:pathLst>
              <a:path h="5762527" w="5615844">
                <a:moveTo>
                  <a:pt x="0" y="0"/>
                </a:moveTo>
                <a:lnTo>
                  <a:pt x="5615845" y="0"/>
                </a:lnTo>
                <a:lnTo>
                  <a:pt x="5615845" y="5762527"/>
                </a:lnTo>
                <a:lnTo>
                  <a:pt x="0" y="5762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68061" y="4304031"/>
            <a:ext cx="10795233" cy="3980181"/>
          </a:xfrm>
          <a:prstGeom prst="rect">
            <a:avLst/>
          </a:prstGeom>
        </p:spPr>
        <p:txBody>
          <a:bodyPr anchor="t" rtlCol="false" tIns="0" lIns="0" bIns="0" rIns="0">
            <a:spAutoFit/>
          </a:bodyPr>
          <a:lstStyle/>
          <a:p>
            <a:pPr algn="l" marL="820416" indent="-410208" lvl="1">
              <a:lnSpc>
                <a:spcPts val="5319"/>
              </a:lnSpc>
              <a:buFont typeface="Arial"/>
              <a:buChar char="•"/>
            </a:pPr>
            <a:r>
              <a:rPr lang="en-US" sz="3799" spc="-75">
                <a:solidFill>
                  <a:srgbClr val="000000"/>
                </a:solidFill>
                <a:latin typeface="Montserrat"/>
              </a:rPr>
              <a:t>Hỗ trợ quản lý quá trình cho thuê xe của doanh nghiệp, khắc phục những hạn chế quản lý thủ công</a:t>
            </a:r>
          </a:p>
          <a:p>
            <a:pPr algn="l" marL="820416" indent="-410208" lvl="1">
              <a:lnSpc>
                <a:spcPts val="5319"/>
              </a:lnSpc>
              <a:buFont typeface="Arial"/>
              <a:buChar char="•"/>
            </a:pPr>
            <a:r>
              <a:rPr lang="en-US" sz="3799" spc="-75">
                <a:solidFill>
                  <a:srgbClr val="000000"/>
                </a:solidFill>
                <a:latin typeface="Montserrat"/>
              </a:rPr>
              <a:t>Tối ưu công việc của nhân viên, giúp nhân viên dễ dàng hơn trong công việc</a:t>
            </a:r>
          </a:p>
          <a:p>
            <a:pPr algn="l" marL="820416" indent="-410208" lvl="1">
              <a:lnSpc>
                <a:spcPts val="5319"/>
              </a:lnSpc>
              <a:buFont typeface="Arial"/>
              <a:buChar char="•"/>
            </a:pPr>
            <a:r>
              <a:rPr lang="en-US" sz="3799" spc="-75">
                <a:solidFill>
                  <a:srgbClr val="000000"/>
                </a:solidFill>
                <a:latin typeface="Montserrat"/>
              </a:rPr>
              <a:t>Hỗ trợ quản lý dữ liệu một cách chính xác.</a:t>
            </a:r>
          </a:p>
        </p:txBody>
      </p:sp>
      <p:sp>
        <p:nvSpPr>
          <p:cNvPr name="TextBox 7" id="7"/>
          <p:cNvSpPr txBox="true"/>
          <p:nvPr/>
        </p:nvSpPr>
        <p:spPr>
          <a:xfrm rot="0">
            <a:off x="1781048" y="1964472"/>
            <a:ext cx="10585327" cy="1009650"/>
          </a:xfrm>
          <a:prstGeom prst="rect">
            <a:avLst/>
          </a:prstGeom>
        </p:spPr>
        <p:txBody>
          <a:bodyPr anchor="t" rtlCol="false" tIns="0" lIns="0" bIns="0" rIns="0">
            <a:spAutoFit/>
          </a:bodyPr>
          <a:lstStyle/>
          <a:p>
            <a:pPr algn="l">
              <a:lnSpc>
                <a:spcPts val="8399"/>
              </a:lnSpc>
              <a:spcBef>
                <a:spcPct val="0"/>
              </a:spcBef>
            </a:pPr>
            <a:r>
              <a:rPr lang="en-US" sz="5999">
                <a:solidFill>
                  <a:srgbClr val="3A7D55"/>
                </a:solidFill>
                <a:latin typeface="Montserrat Bold"/>
              </a:rPr>
              <a:t>TỔNG QUAN VỀ BÀI TOÁN </a:t>
            </a:r>
          </a:p>
        </p:txBody>
      </p:sp>
      <p:sp>
        <p:nvSpPr>
          <p:cNvPr name="TextBox 8" id="8"/>
          <p:cNvSpPr txBox="true"/>
          <p:nvPr/>
        </p:nvSpPr>
        <p:spPr>
          <a:xfrm rot="0">
            <a:off x="1781048" y="3211830"/>
            <a:ext cx="5987238" cy="844551"/>
          </a:xfrm>
          <a:prstGeom prst="rect">
            <a:avLst/>
          </a:prstGeom>
        </p:spPr>
        <p:txBody>
          <a:bodyPr anchor="t" rtlCol="false" tIns="0" lIns="0" bIns="0" rIns="0">
            <a:spAutoFit/>
          </a:bodyPr>
          <a:lstStyle/>
          <a:p>
            <a:pPr algn="l">
              <a:lnSpc>
                <a:spcPts val="6999"/>
              </a:lnSpc>
              <a:spcBef>
                <a:spcPct val="0"/>
              </a:spcBef>
            </a:pPr>
            <a:r>
              <a:rPr lang="en-US" sz="4999">
                <a:solidFill>
                  <a:srgbClr val="3A7D55"/>
                </a:solidFill>
                <a:latin typeface="Montserrat Bold"/>
              </a:rPr>
              <a:t>Mục đích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9144000" y="3412016"/>
            <a:ext cx="8917248" cy="5350349"/>
          </a:xfrm>
          <a:custGeom>
            <a:avLst/>
            <a:gdLst/>
            <a:ahLst/>
            <a:cxnLst/>
            <a:rect r="r" b="b" t="t" l="l"/>
            <a:pathLst>
              <a:path h="5350349" w="8917248">
                <a:moveTo>
                  <a:pt x="0" y="0"/>
                </a:moveTo>
                <a:lnTo>
                  <a:pt x="8917248" y="0"/>
                </a:lnTo>
                <a:lnTo>
                  <a:pt x="8917248" y="5350349"/>
                </a:lnTo>
                <a:lnTo>
                  <a:pt x="0" y="5350349"/>
                </a:lnTo>
                <a:lnTo>
                  <a:pt x="0" y="0"/>
                </a:lnTo>
                <a:close/>
              </a:path>
            </a:pathLst>
          </a:custGeom>
          <a:blipFill>
            <a:blip r:embed="rId2"/>
            <a:stretch>
              <a:fillRect l="0" t="0" r="0" b="0"/>
            </a:stretch>
          </a:blipFill>
        </p:spPr>
      </p:sp>
      <p:sp>
        <p:nvSpPr>
          <p:cNvPr name="TextBox 6" id="6"/>
          <p:cNvSpPr txBox="true"/>
          <p:nvPr/>
        </p:nvSpPr>
        <p:spPr>
          <a:xfrm rot="0">
            <a:off x="1480694" y="1188601"/>
            <a:ext cx="10585327" cy="1009650"/>
          </a:xfrm>
          <a:prstGeom prst="rect">
            <a:avLst/>
          </a:prstGeom>
        </p:spPr>
        <p:txBody>
          <a:bodyPr anchor="t" rtlCol="false" tIns="0" lIns="0" bIns="0" rIns="0">
            <a:spAutoFit/>
          </a:bodyPr>
          <a:lstStyle/>
          <a:p>
            <a:pPr algn="l">
              <a:lnSpc>
                <a:spcPts val="8399"/>
              </a:lnSpc>
              <a:spcBef>
                <a:spcPct val="0"/>
              </a:spcBef>
            </a:pPr>
            <a:r>
              <a:rPr lang="en-US" sz="5999">
                <a:solidFill>
                  <a:srgbClr val="3A7D55"/>
                </a:solidFill>
                <a:latin typeface="Montserrat Bold"/>
              </a:rPr>
              <a:t>YÊU CẦU PHẦN MỀM</a:t>
            </a:r>
          </a:p>
        </p:txBody>
      </p:sp>
      <p:sp>
        <p:nvSpPr>
          <p:cNvPr name="TextBox 7" id="7"/>
          <p:cNvSpPr txBox="true"/>
          <p:nvPr/>
        </p:nvSpPr>
        <p:spPr>
          <a:xfrm rot="0">
            <a:off x="1480694" y="2385855"/>
            <a:ext cx="9516405" cy="844551"/>
          </a:xfrm>
          <a:prstGeom prst="rect">
            <a:avLst/>
          </a:prstGeom>
        </p:spPr>
        <p:txBody>
          <a:bodyPr anchor="t" rtlCol="false" tIns="0" lIns="0" bIns="0" rIns="0">
            <a:spAutoFit/>
          </a:bodyPr>
          <a:lstStyle/>
          <a:p>
            <a:pPr algn="l">
              <a:lnSpc>
                <a:spcPts val="6999"/>
              </a:lnSpc>
              <a:spcBef>
                <a:spcPct val="0"/>
              </a:spcBef>
            </a:pPr>
            <a:r>
              <a:rPr lang="en-US" sz="4999">
                <a:solidFill>
                  <a:srgbClr val="3A7D55"/>
                </a:solidFill>
                <a:latin typeface="Montserrat Bold"/>
              </a:rPr>
              <a:t>Yêu cầu chức năng</a:t>
            </a:r>
          </a:p>
        </p:txBody>
      </p:sp>
      <p:sp>
        <p:nvSpPr>
          <p:cNvPr name="TextBox 8" id="8"/>
          <p:cNvSpPr txBox="true"/>
          <p:nvPr/>
        </p:nvSpPr>
        <p:spPr>
          <a:xfrm rot="0">
            <a:off x="1028700" y="3448685"/>
            <a:ext cx="7670054" cy="5313681"/>
          </a:xfrm>
          <a:prstGeom prst="rect">
            <a:avLst/>
          </a:prstGeom>
        </p:spPr>
        <p:txBody>
          <a:bodyPr anchor="t" rtlCol="false" tIns="0" lIns="0" bIns="0" rIns="0">
            <a:spAutoFit/>
          </a:bodyPr>
          <a:lstStyle/>
          <a:p>
            <a:pPr algn="l" marL="820416" indent="-410208" lvl="1">
              <a:lnSpc>
                <a:spcPts val="5319"/>
              </a:lnSpc>
              <a:buFont typeface="Arial"/>
              <a:buChar char="•"/>
            </a:pPr>
            <a:r>
              <a:rPr lang="en-US" sz="3799" spc="-75">
                <a:solidFill>
                  <a:srgbClr val="000000"/>
                </a:solidFill>
                <a:latin typeface="Montserrat"/>
              </a:rPr>
              <a:t>Xác thực: Đăng nhập, Đăng kí, Quên mật khẩu</a:t>
            </a:r>
          </a:p>
          <a:p>
            <a:pPr algn="l" marL="820416" indent="-410208" lvl="1">
              <a:lnSpc>
                <a:spcPts val="5319"/>
              </a:lnSpc>
              <a:buFont typeface="Arial"/>
              <a:buChar char="•"/>
            </a:pPr>
            <a:r>
              <a:rPr lang="en-US" sz="3799" spc="-75">
                <a:solidFill>
                  <a:srgbClr val="000000"/>
                </a:solidFill>
                <a:latin typeface="Montserrat"/>
              </a:rPr>
              <a:t>Trang chủ: Thông tin xe, Blog, Liên hệ.</a:t>
            </a:r>
          </a:p>
          <a:p>
            <a:pPr algn="l" marL="820416" indent="-410208" lvl="1">
              <a:lnSpc>
                <a:spcPts val="5319"/>
              </a:lnSpc>
              <a:buFont typeface="Arial"/>
              <a:buChar char="•"/>
            </a:pPr>
            <a:r>
              <a:rPr lang="en-US" sz="3799" spc="-75">
                <a:solidFill>
                  <a:srgbClr val="000000"/>
                </a:solidFill>
                <a:latin typeface="Montserrat"/>
              </a:rPr>
              <a:t>Tài khoản: Xem và hay đổi thông tin, đổi mật khẩu.</a:t>
            </a:r>
          </a:p>
          <a:p>
            <a:pPr algn="l" marL="820416" indent="-410208" lvl="1">
              <a:lnSpc>
                <a:spcPts val="5319"/>
              </a:lnSpc>
              <a:buFont typeface="Arial"/>
              <a:buChar char="•"/>
            </a:pPr>
            <a:r>
              <a:rPr lang="en-US" sz="3799" spc="-75">
                <a:solidFill>
                  <a:srgbClr val="000000"/>
                </a:solidFill>
                <a:latin typeface="Montserrat"/>
              </a:rPr>
              <a:t>Admin: Quản lí khách hàng, quản lí nhân viên.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480694" y="1188601"/>
            <a:ext cx="10585327" cy="1009650"/>
          </a:xfrm>
          <a:prstGeom prst="rect">
            <a:avLst/>
          </a:prstGeom>
        </p:spPr>
        <p:txBody>
          <a:bodyPr anchor="t" rtlCol="false" tIns="0" lIns="0" bIns="0" rIns="0">
            <a:spAutoFit/>
          </a:bodyPr>
          <a:lstStyle/>
          <a:p>
            <a:pPr algn="l">
              <a:lnSpc>
                <a:spcPts val="8399"/>
              </a:lnSpc>
              <a:spcBef>
                <a:spcPct val="0"/>
              </a:spcBef>
            </a:pPr>
            <a:r>
              <a:rPr lang="en-US" sz="5999">
                <a:solidFill>
                  <a:srgbClr val="3A7D55"/>
                </a:solidFill>
                <a:latin typeface="Montserrat Bold"/>
              </a:rPr>
              <a:t>YÊU CẦU PHẦN MỀM</a:t>
            </a:r>
          </a:p>
        </p:txBody>
      </p:sp>
      <p:sp>
        <p:nvSpPr>
          <p:cNvPr name="TextBox 6" id="6"/>
          <p:cNvSpPr txBox="true"/>
          <p:nvPr/>
        </p:nvSpPr>
        <p:spPr>
          <a:xfrm rot="0">
            <a:off x="1480694" y="2385855"/>
            <a:ext cx="9516405" cy="844551"/>
          </a:xfrm>
          <a:prstGeom prst="rect">
            <a:avLst/>
          </a:prstGeom>
        </p:spPr>
        <p:txBody>
          <a:bodyPr anchor="t" rtlCol="false" tIns="0" lIns="0" bIns="0" rIns="0">
            <a:spAutoFit/>
          </a:bodyPr>
          <a:lstStyle/>
          <a:p>
            <a:pPr algn="l">
              <a:lnSpc>
                <a:spcPts val="6999"/>
              </a:lnSpc>
              <a:spcBef>
                <a:spcPct val="0"/>
              </a:spcBef>
            </a:pPr>
            <a:r>
              <a:rPr lang="en-US" sz="4999">
                <a:solidFill>
                  <a:srgbClr val="3A7D55"/>
                </a:solidFill>
                <a:latin typeface="Montserrat Bold"/>
              </a:rPr>
              <a:t>Yêu cầu phi chức năng</a:t>
            </a:r>
          </a:p>
        </p:txBody>
      </p:sp>
      <p:sp>
        <p:nvSpPr>
          <p:cNvPr name="TextBox 7" id="7"/>
          <p:cNvSpPr txBox="true"/>
          <p:nvPr/>
        </p:nvSpPr>
        <p:spPr>
          <a:xfrm rot="0">
            <a:off x="1028700" y="3144681"/>
            <a:ext cx="8526941" cy="5606415"/>
          </a:xfrm>
          <a:prstGeom prst="rect">
            <a:avLst/>
          </a:prstGeom>
        </p:spPr>
        <p:txBody>
          <a:bodyPr anchor="t" rtlCol="false" tIns="0" lIns="0" bIns="0" rIns="0">
            <a:spAutoFit/>
          </a:bodyPr>
          <a:lstStyle/>
          <a:p>
            <a:pPr algn="just">
              <a:lnSpc>
                <a:spcPts val="6719"/>
              </a:lnSpc>
            </a:pPr>
          </a:p>
          <a:p>
            <a:pPr algn="l" marL="1036320" indent="-518160" lvl="1">
              <a:lnSpc>
                <a:spcPts val="6719"/>
              </a:lnSpc>
              <a:buFont typeface="Arial"/>
              <a:buChar char="•"/>
            </a:pPr>
            <a:r>
              <a:rPr lang="en-US" sz="4800">
                <a:solidFill>
                  <a:srgbClr val="3A7D55"/>
                </a:solidFill>
                <a:latin typeface="Noto Sans"/>
              </a:rPr>
              <a:t>Độ khả dụng (</a:t>
            </a:r>
            <a:r>
              <a:rPr lang="en-US" sz="4800">
                <a:solidFill>
                  <a:srgbClr val="3A7D55"/>
                </a:solidFill>
                <a:latin typeface="Noto Sans"/>
              </a:rPr>
              <a:t>Usability)</a:t>
            </a:r>
          </a:p>
          <a:p>
            <a:pPr algn="l" marL="1036320" indent="-518160" lvl="1">
              <a:lnSpc>
                <a:spcPts val="6719"/>
              </a:lnSpc>
              <a:buFont typeface="Arial"/>
              <a:buChar char="•"/>
            </a:pPr>
            <a:r>
              <a:rPr lang="en-US" sz="4800">
                <a:solidFill>
                  <a:srgbClr val="3A7D55"/>
                </a:solidFill>
                <a:latin typeface="Noto Sans"/>
              </a:rPr>
              <a:t>Độ tin cậy (</a:t>
            </a:r>
            <a:r>
              <a:rPr lang="en-US" sz="4800">
                <a:solidFill>
                  <a:srgbClr val="3A7D55"/>
                </a:solidFill>
                <a:latin typeface="Noto Sans"/>
              </a:rPr>
              <a:t>Reliability)</a:t>
            </a:r>
          </a:p>
          <a:p>
            <a:pPr algn="l" marL="1036320" indent="-518160" lvl="1">
              <a:lnSpc>
                <a:spcPts val="6719"/>
              </a:lnSpc>
              <a:buFont typeface="Arial"/>
              <a:buChar char="•"/>
            </a:pPr>
            <a:r>
              <a:rPr lang="en-US" sz="4800">
                <a:solidFill>
                  <a:srgbClr val="3A7D55"/>
                </a:solidFill>
                <a:latin typeface="Noto Sans"/>
              </a:rPr>
              <a:t>Hiệu suất (</a:t>
            </a:r>
            <a:r>
              <a:rPr lang="en-US" sz="4800">
                <a:solidFill>
                  <a:srgbClr val="3A7D55"/>
                </a:solidFill>
                <a:latin typeface="Noto Sans"/>
              </a:rPr>
              <a:t>Performance)</a:t>
            </a:r>
          </a:p>
          <a:p>
            <a:pPr algn="l" marL="1036320" indent="-518160" lvl="1">
              <a:lnSpc>
                <a:spcPts val="6719"/>
              </a:lnSpc>
              <a:buFont typeface="Arial"/>
              <a:buChar char="•"/>
            </a:pPr>
            <a:r>
              <a:rPr lang="en-US" sz="4800">
                <a:solidFill>
                  <a:srgbClr val="3A7D55"/>
                </a:solidFill>
                <a:latin typeface="Noto Sans"/>
              </a:rPr>
              <a:t>Khả năng mở rộng (</a:t>
            </a:r>
            <a:r>
              <a:rPr lang="en-US" sz="4800">
                <a:solidFill>
                  <a:srgbClr val="3A7D55"/>
                </a:solidFill>
                <a:latin typeface="Noto Sans"/>
              </a:rPr>
              <a:t>Scalability)</a:t>
            </a:r>
          </a:p>
          <a:p>
            <a:pPr algn="l">
              <a:lnSpc>
                <a:spcPts val="4200"/>
              </a:lnSpc>
            </a:pPr>
          </a:p>
        </p:txBody>
      </p:sp>
      <p:sp>
        <p:nvSpPr>
          <p:cNvPr name="TextBox 8" id="8"/>
          <p:cNvSpPr txBox="true"/>
          <p:nvPr/>
        </p:nvSpPr>
        <p:spPr>
          <a:xfrm rot="0">
            <a:off x="9809950" y="3420906"/>
            <a:ext cx="7449350" cy="5509080"/>
          </a:xfrm>
          <a:prstGeom prst="rect">
            <a:avLst/>
          </a:prstGeom>
        </p:spPr>
        <p:txBody>
          <a:bodyPr anchor="t" rtlCol="false" tIns="0" lIns="0" bIns="0" rIns="0">
            <a:spAutoFit/>
          </a:bodyPr>
          <a:lstStyle/>
          <a:p>
            <a:pPr algn="l" marL="1036320" indent="-518160" lvl="1">
              <a:lnSpc>
                <a:spcPts val="6719"/>
              </a:lnSpc>
              <a:buFont typeface="Arial"/>
              <a:buChar char="•"/>
            </a:pPr>
            <a:r>
              <a:rPr lang="en-US" sz="4800">
                <a:solidFill>
                  <a:srgbClr val="3A7D55"/>
                </a:solidFill>
                <a:latin typeface="Noto Sans"/>
              </a:rPr>
              <a:t>Bảo mật (Security)</a:t>
            </a:r>
          </a:p>
          <a:p>
            <a:pPr algn="l" marL="1036320" indent="-518160" lvl="1">
              <a:lnSpc>
                <a:spcPts val="6719"/>
              </a:lnSpc>
              <a:buFont typeface="Arial"/>
              <a:buChar char="•"/>
            </a:pPr>
            <a:r>
              <a:rPr lang="en-US" sz="4800">
                <a:solidFill>
                  <a:srgbClr val="3A7D55"/>
                </a:solidFill>
                <a:latin typeface="Noto Sans"/>
              </a:rPr>
              <a:t>Khả năng bảo trì (Maintainability)</a:t>
            </a:r>
          </a:p>
          <a:p>
            <a:pPr algn="l" marL="1036320" indent="-518160" lvl="1">
              <a:lnSpc>
                <a:spcPts val="6719"/>
              </a:lnSpc>
              <a:buFont typeface="Arial"/>
              <a:buChar char="•"/>
            </a:pPr>
            <a:r>
              <a:rPr lang="en-US" sz="4800">
                <a:solidFill>
                  <a:srgbClr val="3A7D55"/>
                </a:solidFill>
                <a:latin typeface="Noto Sans"/>
              </a:rPr>
              <a:t>Khả năng tương thích (Compatibility)</a:t>
            </a:r>
          </a:p>
          <a:p>
            <a:pPr algn="l" marL="1036320" indent="-518160" lvl="1">
              <a:lnSpc>
                <a:spcPts val="6719"/>
              </a:lnSpc>
              <a:buFont typeface="Arial"/>
              <a:buChar char="•"/>
            </a:pPr>
            <a:r>
              <a:rPr lang="en-US" sz="4800">
                <a:solidFill>
                  <a:srgbClr val="3A7D55"/>
                </a:solidFill>
                <a:latin typeface="Noto Sans"/>
              </a:rPr>
              <a:t>Yêu cầu pháp lí (Legal) </a:t>
            </a:r>
          </a:p>
          <a:p>
            <a:pPr algn="ctr">
              <a:lnSpc>
                <a:spcPts val="33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9F8"/>
        </a:solidFill>
      </p:bgPr>
    </p:bg>
    <p:spTree>
      <p:nvGrpSpPr>
        <p:cNvPr id="1" name=""/>
        <p:cNvGrpSpPr/>
        <p:nvPr/>
      </p:nvGrpSpPr>
      <p:grpSpPr>
        <a:xfrm>
          <a:off x="0" y="0"/>
          <a:ext cx="0" cy="0"/>
          <a:chOff x="0" y="0"/>
          <a:chExt cx="0" cy="0"/>
        </a:xfrm>
      </p:grpSpPr>
      <p:grpSp>
        <p:nvGrpSpPr>
          <p:cNvPr name="Group 2" id="2"/>
          <p:cNvGrpSpPr/>
          <p:nvPr/>
        </p:nvGrpSpPr>
        <p:grpSpPr>
          <a:xfrm rot="0">
            <a:off x="-2346523" y="-2947232"/>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368061" y="4304031"/>
            <a:ext cx="11433487" cy="3980181"/>
          </a:xfrm>
          <a:prstGeom prst="rect">
            <a:avLst/>
          </a:prstGeom>
        </p:spPr>
        <p:txBody>
          <a:bodyPr anchor="t" rtlCol="false" tIns="0" lIns="0" bIns="0" rIns="0">
            <a:spAutoFit/>
          </a:bodyPr>
          <a:lstStyle/>
          <a:p>
            <a:pPr algn="l" marL="820416" indent="-410208" lvl="1">
              <a:lnSpc>
                <a:spcPts val="5319"/>
              </a:lnSpc>
              <a:buFont typeface="Arial"/>
              <a:buChar char="•"/>
            </a:pPr>
            <a:r>
              <a:rPr lang="en-US" sz="3799" spc="-75">
                <a:solidFill>
                  <a:srgbClr val="000000"/>
                </a:solidFill>
                <a:latin typeface="Montserrat"/>
              </a:rPr>
              <a:t>Khách hàng: Đăng nhập, thuê xe, trả xe, thanh toán và quản lí thông tin của bản thân.</a:t>
            </a:r>
          </a:p>
          <a:p>
            <a:pPr algn="l" marL="820416" indent="-410208" lvl="1">
              <a:lnSpc>
                <a:spcPts val="5319"/>
              </a:lnSpc>
              <a:buFont typeface="Arial"/>
              <a:buChar char="•"/>
            </a:pPr>
            <a:r>
              <a:rPr lang="en-US" sz="3799" spc="-75">
                <a:solidFill>
                  <a:srgbClr val="000000"/>
                </a:solidFill>
                <a:latin typeface="Montserrat"/>
              </a:rPr>
              <a:t>Nhân viên: Đăng nhập, quản lí xe, xem thông tin khách hàng, quản lí hợp đồng.</a:t>
            </a:r>
          </a:p>
          <a:p>
            <a:pPr algn="l" marL="820416" indent="-410208" lvl="1">
              <a:lnSpc>
                <a:spcPts val="5319"/>
              </a:lnSpc>
              <a:buFont typeface="Arial"/>
              <a:buChar char="•"/>
            </a:pPr>
            <a:r>
              <a:rPr lang="en-US" sz="3799" spc="-75">
                <a:solidFill>
                  <a:srgbClr val="000000"/>
                </a:solidFill>
                <a:latin typeface="Montserrat"/>
              </a:rPr>
              <a:t>Admin: Đăng nhập, quản lí khách hàng, quản lí nhân viên.</a:t>
            </a:r>
          </a:p>
        </p:txBody>
      </p:sp>
      <p:sp>
        <p:nvSpPr>
          <p:cNvPr name="TextBox 6" id="6"/>
          <p:cNvSpPr txBox="true"/>
          <p:nvPr/>
        </p:nvSpPr>
        <p:spPr>
          <a:xfrm rot="0">
            <a:off x="1781048" y="1964472"/>
            <a:ext cx="10585327" cy="1009650"/>
          </a:xfrm>
          <a:prstGeom prst="rect">
            <a:avLst/>
          </a:prstGeom>
        </p:spPr>
        <p:txBody>
          <a:bodyPr anchor="t" rtlCol="false" tIns="0" lIns="0" bIns="0" rIns="0">
            <a:spAutoFit/>
          </a:bodyPr>
          <a:lstStyle/>
          <a:p>
            <a:pPr algn="l">
              <a:lnSpc>
                <a:spcPts val="8399"/>
              </a:lnSpc>
              <a:spcBef>
                <a:spcPct val="0"/>
              </a:spcBef>
            </a:pPr>
            <a:r>
              <a:rPr lang="en-US" sz="5999">
                <a:solidFill>
                  <a:srgbClr val="3A7D55"/>
                </a:solidFill>
                <a:latin typeface="Montserrat Bold"/>
              </a:rPr>
              <a:t>YÊU CẦU PHẦN MỀM</a:t>
            </a:r>
          </a:p>
        </p:txBody>
      </p:sp>
      <p:sp>
        <p:nvSpPr>
          <p:cNvPr name="TextBox 7" id="7"/>
          <p:cNvSpPr txBox="true"/>
          <p:nvPr/>
        </p:nvSpPr>
        <p:spPr>
          <a:xfrm rot="0">
            <a:off x="1781048" y="3211830"/>
            <a:ext cx="5987238" cy="844551"/>
          </a:xfrm>
          <a:prstGeom prst="rect">
            <a:avLst/>
          </a:prstGeom>
        </p:spPr>
        <p:txBody>
          <a:bodyPr anchor="t" rtlCol="false" tIns="0" lIns="0" bIns="0" rIns="0">
            <a:spAutoFit/>
          </a:bodyPr>
          <a:lstStyle/>
          <a:p>
            <a:pPr algn="l">
              <a:lnSpc>
                <a:spcPts val="6999"/>
              </a:lnSpc>
              <a:spcBef>
                <a:spcPct val="0"/>
              </a:spcBef>
            </a:pPr>
            <a:r>
              <a:rPr lang="en-US" sz="4999">
                <a:solidFill>
                  <a:srgbClr val="3A7D55"/>
                </a:solidFill>
                <a:latin typeface="Montserrat Bold"/>
              </a:rPr>
              <a:t>Actor</a:t>
            </a:r>
          </a:p>
        </p:txBody>
      </p:sp>
      <p:sp>
        <p:nvSpPr>
          <p:cNvPr name="Freeform 8" id="8"/>
          <p:cNvSpPr/>
          <p:nvPr/>
        </p:nvSpPr>
        <p:spPr>
          <a:xfrm flipH="false" flipV="false" rot="0">
            <a:off x="13372264" y="4056381"/>
            <a:ext cx="3887036" cy="4227831"/>
          </a:xfrm>
          <a:custGeom>
            <a:avLst/>
            <a:gdLst/>
            <a:ahLst/>
            <a:cxnLst/>
            <a:rect r="r" b="b" t="t" l="l"/>
            <a:pathLst>
              <a:path h="4227831" w="3887036">
                <a:moveTo>
                  <a:pt x="0" y="0"/>
                </a:moveTo>
                <a:lnTo>
                  <a:pt x="3887036" y="0"/>
                </a:lnTo>
                <a:lnTo>
                  <a:pt x="3887036" y="4227830"/>
                </a:lnTo>
                <a:lnTo>
                  <a:pt x="0" y="42278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AEAD2"/>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73BF88">
                  <a:alpha val="15686"/>
                </a:srgbClr>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349590" y="6170396"/>
            <a:ext cx="5891669" cy="3746276"/>
            <a:chOff x="0" y="0"/>
            <a:chExt cx="1554321" cy="988330"/>
          </a:xfrm>
        </p:grpSpPr>
        <p:sp>
          <p:nvSpPr>
            <p:cNvPr name="Freeform 6" id="6"/>
            <p:cNvSpPr/>
            <p:nvPr/>
          </p:nvSpPr>
          <p:spPr>
            <a:xfrm flipH="false" flipV="false" rot="0">
              <a:off x="0" y="0"/>
              <a:ext cx="1554321" cy="988330"/>
            </a:xfrm>
            <a:custGeom>
              <a:avLst/>
              <a:gdLst/>
              <a:ahLst/>
              <a:cxnLst/>
              <a:rect r="r" b="b" t="t" l="l"/>
              <a:pathLst>
                <a:path h="988330" w="1554321">
                  <a:moveTo>
                    <a:pt x="57818" y="0"/>
                  </a:moveTo>
                  <a:lnTo>
                    <a:pt x="1496503" y="0"/>
                  </a:lnTo>
                  <a:cubicBezTo>
                    <a:pt x="1528435" y="0"/>
                    <a:pt x="1554321" y="25886"/>
                    <a:pt x="1554321" y="57818"/>
                  </a:cubicBezTo>
                  <a:lnTo>
                    <a:pt x="1554321" y="930512"/>
                  </a:lnTo>
                  <a:cubicBezTo>
                    <a:pt x="1554321" y="962444"/>
                    <a:pt x="1528435" y="988330"/>
                    <a:pt x="1496503" y="988330"/>
                  </a:cubicBezTo>
                  <a:lnTo>
                    <a:pt x="57818" y="988330"/>
                  </a:lnTo>
                  <a:cubicBezTo>
                    <a:pt x="25886" y="988330"/>
                    <a:pt x="0" y="962444"/>
                    <a:pt x="0" y="930512"/>
                  </a:cubicBezTo>
                  <a:lnTo>
                    <a:pt x="0" y="57818"/>
                  </a:lnTo>
                  <a:cubicBezTo>
                    <a:pt x="0" y="25886"/>
                    <a:pt x="25886" y="0"/>
                    <a:pt x="57818" y="0"/>
                  </a:cubicBezTo>
                  <a:close/>
                </a:path>
              </a:pathLst>
            </a:custGeom>
            <a:solidFill>
              <a:srgbClr val="3A7D55"/>
            </a:solidFill>
          </p:spPr>
        </p:sp>
        <p:sp>
          <p:nvSpPr>
            <p:cNvPr name="TextBox 7" id="7"/>
            <p:cNvSpPr txBox="true"/>
            <p:nvPr/>
          </p:nvSpPr>
          <p:spPr>
            <a:xfrm>
              <a:off x="0" y="-38100"/>
              <a:ext cx="1554321" cy="1026430"/>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15706666" y="7900414"/>
            <a:ext cx="4733109" cy="473310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6457921" y="7644091"/>
            <a:ext cx="5891669" cy="1163605"/>
          </a:xfrm>
          <a:custGeom>
            <a:avLst/>
            <a:gdLst/>
            <a:ahLst/>
            <a:cxnLst/>
            <a:rect r="r" b="b" t="t" l="l"/>
            <a:pathLst>
              <a:path h="1163605" w="5891669">
                <a:moveTo>
                  <a:pt x="0" y="0"/>
                </a:moveTo>
                <a:lnTo>
                  <a:pt x="5891669" y="0"/>
                </a:lnTo>
                <a:lnTo>
                  <a:pt x="5891669" y="1163605"/>
                </a:lnTo>
                <a:lnTo>
                  <a:pt x="0" y="1163605"/>
                </a:lnTo>
                <a:lnTo>
                  <a:pt x="0" y="0"/>
                </a:lnTo>
                <a:close/>
              </a:path>
            </a:pathLst>
          </a:custGeom>
          <a:blipFill>
            <a:blip r:embed="rId2"/>
            <a:stretch>
              <a:fillRect l="0" t="0" r="0" b="0"/>
            </a:stretch>
          </a:blipFill>
        </p:spPr>
      </p:sp>
      <p:grpSp>
        <p:nvGrpSpPr>
          <p:cNvPr name="Group 12" id="12"/>
          <p:cNvGrpSpPr/>
          <p:nvPr/>
        </p:nvGrpSpPr>
        <p:grpSpPr>
          <a:xfrm rot="0">
            <a:off x="6293942" y="2797055"/>
            <a:ext cx="5891669" cy="3003500"/>
            <a:chOff x="0" y="0"/>
            <a:chExt cx="1554321" cy="792374"/>
          </a:xfrm>
        </p:grpSpPr>
        <p:sp>
          <p:nvSpPr>
            <p:cNvPr name="Freeform 13" id="13"/>
            <p:cNvSpPr/>
            <p:nvPr/>
          </p:nvSpPr>
          <p:spPr>
            <a:xfrm flipH="false" flipV="false" rot="0">
              <a:off x="0" y="0"/>
              <a:ext cx="1554321" cy="792374"/>
            </a:xfrm>
            <a:custGeom>
              <a:avLst/>
              <a:gdLst/>
              <a:ahLst/>
              <a:cxnLst/>
              <a:rect r="r" b="b" t="t" l="l"/>
              <a:pathLst>
                <a:path h="792374" w="1554321">
                  <a:moveTo>
                    <a:pt x="57818" y="0"/>
                  </a:moveTo>
                  <a:lnTo>
                    <a:pt x="1496503" y="0"/>
                  </a:lnTo>
                  <a:cubicBezTo>
                    <a:pt x="1528435" y="0"/>
                    <a:pt x="1554321" y="25886"/>
                    <a:pt x="1554321" y="57818"/>
                  </a:cubicBezTo>
                  <a:lnTo>
                    <a:pt x="1554321" y="734556"/>
                  </a:lnTo>
                  <a:cubicBezTo>
                    <a:pt x="1554321" y="766488"/>
                    <a:pt x="1528435" y="792374"/>
                    <a:pt x="1496503" y="792374"/>
                  </a:cubicBezTo>
                  <a:lnTo>
                    <a:pt x="57818" y="792374"/>
                  </a:lnTo>
                  <a:cubicBezTo>
                    <a:pt x="25886" y="792374"/>
                    <a:pt x="0" y="766488"/>
                    <a:pt x="0" y="734556"/>
                  </a:cubicBezTo>
                  <a:lnTo>
                    <a:pt x="0" y="57818"/>
                  </a:lnTo>
                  <a:cubicBezTo>
                    <a:pt x="0" y="25886"/>
                    <a:pt x="25886" y="0"/>
                    <a:pt x="57818" y="0"/>
                  </a:cubicBezTo>
                  <a:close/>
                </a:path>
              </a:pathLst>
            </a:custGeom>
            <a:solidFill>
              <a:srgbClr val="3A7D55"/>
            </a:solidFill>
          </p:spPr>
        </p:sp>
        <p:sp>
          <p:nvSpPr>
            <p:cNvPr name="TextBox 14" id="14"/>
            <p:cNvSpPr txBox="true"/>
            <p:nvPr/>
          </p:nvSpPr>
          <p:spPr>
            <a:xfrm>
              <a:off x="0" y="-38100"/>
              <a:ext cx="1554321" cy="830474"/>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5" id="15"/>
          <p:cNvGrpSpPr/>
          <p:nvPr/>
        </p:nvGrpSpPr>
        <p:grpSpPr>
          <a:xfrm rot="0">
            <a:off x="12349590" y="2797055"/>
            <a:ext cx="5891669" cy="3003500"/>
            <a:chOff x="0" y="0"/>
            <a:chExt cx="1554321" cy="792374"/>
          </a:xfrm>
        </p:grpSpPr>
        <p:sp>
          <p:nvSpPr>
            <p:cNvPr name="Freeform 16" id="16"/>
            <p:cNvSpPr/>
            <p:nvPr/>
          </p:nvSpPr>
          <p:spPr>
            <a:xfrm flipH="false" flipV="false" rot="0">
              <a:off x="0" y="0"/>
              <a:ext cx="1554321" cy="792374"/>
            </a:xfrm>
            <a:custGeom>
              <a:avLst/>
              <a:gdLst/>
              <a:ahLst/>
              <a:cxnLst/>
              <a:rect r="r" b="b" t="t" l="l"/>
              <a:pathLst>
                <a:path h="792374" w="1554321">
                  <a:moveTo>
                    <a:pt x="57818" y="0"/>
                  </a:moveTo>
                  <a:lnTo>
                    <a:pt x="1496503" y="0"/>
                  </a:lnTo>
                  <a:cubicBezTo>
                    <a:pt x="1528435" y="0"/>
                    <a:pt x="1554321" y="25886"/>
                    <a:pt x="1554321" y="57818"/>
                  </a:cubicBezTo>
                  <a:lnTo>
                    <a:pt x="1554321" y="734556"/>
                  </a:lnTo>
                  <a:cubicBezTo>
                    <a:pt x="1554321" y="766488"/>
                    <a:pt x="1528435" y="792374"/>
                    <a:pt x="1496503" y="792374"/>
                  </a:cubicBezTo>
                  <a:lnTo>
                    <a:pt x="57818" y="792374"/>
                  </a:lnTo>
                  <a:cubicBezTo>
                    <a:pt x="25886" y="792374"/>
                    <a:pt x="0" y="766488"/>
                    <a:pt x="0" y="734556"/>
                  </a:cubicBezTo>
                  <a:lnTo>
                    <a:pt x="0" y="57818"/>
                  </a:lnTo>
                  <a:cubicBezTo>
                    <a:pt x="0" y="25886"/>
                    <a:pt x="25886" y="0"/>
                    <a:pt x="57818" y="0"/>
                  </a:cubicBezTo>
                  <a:close/>
                </a:path>
              </a:pathLst>
            </a:custGeom>
            <a:solidFill>
              <a:srgbClr val="3A7D55"/>
            </a:solidFill>
          </p:spPr>
        </p:sp>
        <p:sp>
          <p:nvSpPr>
            <p:cNvPr name="TextBox 17" id="17"/>
            <p:cNvSpPr txBox="true"/>
            <p:nvPr/>
          </p:nvSpPr>
          <p:spPr>
            <a:xfrm>
              <a:off x="0" y="-38100"/>
              <a:ext cx="1554321" cy="830474"/>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p:txBody>
        </p:sp>
      </p:grpSp>
      <p:grpSp>
        <p:nvGrpSpPr>
          <p:cNvPr name="Group 18" id="18"/>
          <p:cNvGrpSpPr/>
          <p:nvPr/>
        </p:nvGrpSpPr>
        <p:grpSpPr>
          <a:xfrm rot="0">
            <a:off x="6291888" y="6170396"/>
            <a:ext cx="5891669" cy="3746276"/>
            <a:chOff x="0" y="0"/>
            <a:chExt cx="1554321" cy="988330"/>
          </a:xfrm>
        </p:grpSpPr>
        <p:sp>
          <p:nvSpPr>
            <p:cNvPr name="Freeform 19" id="19"/>
            <p:cNvSpPr/>
            <p:nvPr/>
          </p:nvSpPr>
          <p:spPr>
            <a:xfrm flipH="false" flipV="false" rot="0">
              <a:off x="0" y="0"/>
              <a:ext cx="1554321" cy="988330"/>
            </a:xfrm>
            <a:custGeom>
              <a:avLst/>
              <a:gdLst/>
              <a:ahLst/>
              <a:cxnLst/>
              <a:rect r="r" b="b" t="t" l="l"/>
              <a:pathLst>
                <a:path h="988330" w="1554321">
                  <a:moveTo>
                    <a:pt x="57818" y="0"/>
                  </a:moveTo>
                  <a:lnTo>
                    <a:pt x="1496503" y="0"/>
                  </a:lnTo>
                  <a:cubicBezTo>
                    <a:pt x="1528435" y="0"/>
                    <a:pt x="1554321" y="25886"/>
                    <a:pt x="1554321" y="57818"/>
                  </a:cubicBezTo>
                  <a:lnTo>
                    <a:pt x="1554321" y="930512"/>
                  </a:lnTo>
                  <a:cubicBezTo>
                    <a:pt x="1554321" y="962444"/>
                    <a:pt x="1528435" y="988330"/>
                    <a:pt x="1496503" y="988330"/>
                  </a:cubicBezTo>
                  <a:lnTo>
                    <a:pt x="57818" y="988330"/>
                  </a:lnTo>
                  <a:cubicBezTo>
                    <a:pt x="25886" y="988330"/>
                    <a:pt x="0" y="962444"/>
                    <a:pt x="0" y="930512"/>
                  </a:cubicBezTo>
                  <a:lnTo>
                    <a:pt x="0" y="57818"/>
                  </a:lnTo>
                  <a:cubicBezTo>
                    <a:pt x="0" y="25886"/>
                    <a:pt x="25886" y="0"/>
                    <a:pt x="57818" y="0"/>
                  </a:cubicBezTo>
                  <a:close/>
                </a:path>
              </a:pathLst>
            </a:custGeom>
            <a:solidFill>
              <a:srgbClr val="3A7D55"/>
            </a:solidFill>
          </p:spPr>
        </p:sp>
        <p:sp>
          <p:nvSpPr>
            <p:cNvPr name="TextBox 20" id="20"/>
            <p:cNvSpPr txBox="true"/>
            <p:nvPr/>
          </p:nvSpPr>
          <p:spPr>
            <a:xfrm>
              <a:off x="0" y="-38100"/>
              <a:ext cx="1554321" cy="1026430"/>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21" id="21"/>
          <p:cNvGrpSpPr/>
          <p:nvPr/>
        </p:nvGrpSpPr>
        <p:grpSpPr>
          <a:xfrm rot="0">
            <a:off x="238294" y="2797055"/>
            <a:ext cx="5891669" cy="3003500"/>
            <a:chOff x="0" y="0"/>
            <a:chExt cx="1554321" cy="792374"/>
          </a:xfrm>
        </p:grpSpPr>
        <p:sp>
          <p:nvSpPr>
            <p:cNvPr name="Freeform 22" id="22"/>
            <p:cNvSpPr/>
            <p:nvPr/>
          </p:nvSpPr>
          <p:spPr>
            <a:xfrm flipH="false" flipV="false" rot="0">
              <a:off x="0" y="0"/>
              <a:ext cx="1554321" cy="792374"/>
            </a:xfrm>
            <a:custGeom>
              <a:avLst/>
              <a:gdLst/>
              <a:ahLst/>
              <a:cxnLst/>
              <a:rect r="r" b="b" t="t" l="l"/>
              <a:pathLst>
                <a:path h="792374" w="1554321">
                  <a:moveTo>
                    <a:pt x="57818" y="0"/>
                  </a:moveTo>
                  <a:lnTo>
                    <a:pt x="1496503" y="0"/>
                  </a:lnTo>
                  <a:cubicBezTo>
                    <a:pt x="1528435" y="0"/>
                    <a:pt x="1554321" y="25886"/>
                    <a:pt x="1554321" y="57818"/>
                  </a:cubicBezTo>
                  <a:lnTo>
                    <a:pt x="1554321" y="734556"/>
                  </a:lnTo>
                  <a:cubicBezTo>
                    <a:pt x="1554321" y="766488"/>
                    <a:pt x="1528435" y="792374"/>
                    <a:pt x="1496503" y="792374"/>
                  </a:cubicBezTo>
                  <a:lnTo>
                    <a:pt x="57818" y="792374"/>
                  </a:lnTo>
                  <a:cubicBezTo>
                    <a:pt x="25886" y="792374"/>
                    <a:pt x="0" y="766488"/>
                    <a:pt x="0" y="734556"/>
                  </a:cubicBezTo>
                  <a:lnTo>
                    <a:pt x="0" y="57818"/>
                  </a:lnTo>
                  <a:cubicBezTo>
                    <a:pt x="0" y="25886"/>
                    <a:pt x="25886" y="0"/>
                    <a:pt x="57818" y="0"/>
                  </a:cubicBezTo>
                  <a:close/>
                </a:path>
              </a:pathLst>
            </a:custGeom>
            <a:solidFill>
              <a:srgbClr val="3A7D55"/>
            </a:solidFill>
          </p:spPr>
        </p:sp>
        <p:sp>
          <p:nvSpPr>
            <p:cNvPr name="TextBox 23" id="23"/>
            <p:cNvSpPr txBox="true"/>
            <p:nvPr/>
          </p:nvSpPr>
          <p:spPr>
            <a:xfrm>
              <a:off x="0" y="-38100"/>
              <a:ext cx="1554321" cy="830474"/>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24" id="24"/>
          <p:cNvSpPr txBox="true"/>
          <p:nvPr/>
        </p:nvSpPr>
        <p:spPr>
          <a:xfrm rot="0">
            <a:off x="445265" y="3278202"/>
            <a:ext cx="5610332" cy="2028825"/>
          </a:xfrm>
          <a:prstGeom prst="rect">
            <a:avLst/>
          </a:prstGeom>
        </p:spPr>
        <p:txBody>
          <a:bodyPr anchor="t" rtlCol="false" tIns="0" lIns="0" bIns="0" rIns="0">
            <a:spAutoFit/>
          </a:bodyPr>
          <a:lstStyle/>
          <a:p>
            <a:pPr algn="ctr">
              <a:lnSpc>
                <a:spcPts val="4479"/>
              </a:lnSpc>
            </a:pPr>
            <a:r>
              <a:rPr lang="en-US" sz="3199">
                <a:solidFill>
                  <a:srgbClr val="FDFDFD"/>
                </a:solidFill>
                <a:latin typeface="Montserrat Bold"/>
              </a:rPr>
              <a:t>Needs</a:t>
            </a:r>
          </a:p>
          <a:p>
            <a:pPr algn="ctr">
              <a:lnSpc>
                <a:spcPts val="3919"/>
              </a:lnSpc>
            </a:pPr>
            <a:r>
              <a:rPr lang="en-US" sz="2799">
                <a:solidFill>
                  <a:srgbClr val="FDFDFD"/>
                </a:solidFill>
                <a:latin typeface="Montserrat"/>
              </a:rPr>
              <a:t>Việc thuê ô tô càng phổ biến những nhiều công ty dịch vụ vẫn quản lý một cách thủ công </a:t>
            </a:r>
          </a:p>
        </p:txBody>
      </p:sp>
      <p:sp>
        <p:nvSpPr>
          <p:cNvPr name="TextBox 25" id="25"/>
          <p:cNvSpPr txBox="true"/>
          <p:nvPr/>
        </p:nvSpPr>
        <p:spPr>
          <a:xfrm rot="0">
            <a:off x="6329504" y="3030552"/>
            <a:ext cx="5628993" cy="2524125"/>
          </a:xfrm>
          <a:prstGeom prst="rect">
            <a:avLst/>
          </a:prstGeom>
        </p:spPr>
        <p:txBody>
          <a:bodyPr anchor="t" rtlCol="false" tIns="0" lIns="0" bIns="0" rIns="0">
            <a:spAutoFit/>
          </a:bodyPr>
          <a:lstStyle/>
          <a:p>
            <a:pPr algn="ctr">
              <a:lnSpc>
                <a:spcPts val="4479"/>
              </a:lnSpc>
            </a:pPr>
            <a:r>
              <a:rPr lang="en-US" sz="3199">
                <a:solidFill>
                  <a:srgbClr val="FDFDFD"/>
                </a:solidFill>
                <a:latin typeface="Montserrat Bold"/>
              </a:rPr>
              <a:t>Solutions</a:t>
            </a:r>
          </a:p>
          <a:p>
            <a:pPr algn="ctr">
              <a:lnSpc>
                <a:spcPts val="3919"/>
              </a:lnSpc>
            </a:pPr>
            <a:r>
              <a:rPr lang="en-US" sz="2799">
                <a:solidFill>
                  <a:srgbClr val="FDFDFD"/>
                </a:solidFill>
                <a:latin typeface="Montserrat Bold"/>
              </a:rPr>
              <a:t> </a:t>
            </a:r>
            <a:r>
              <a:rPr lang="en-US" sz="2799">
                <a:solidFill>
                  <a:srgbClr val="FDFDFD"/>
                </a:solidFill>
                <a:latin typeface="Montserrat"/>
              </a:rPr>
              <a:t>Xây dựng một website, một hệ thống quản lý cho thuê xe khách hàng có thể xem thông tin và hỗ trợ doanh nghiệp</a:t>
            </a:r>
          </a:p>
        </p:txBody>
      </p:sp>
      <p:sp>
        <p:nvSpPr>
          <p:cNvPr name="TextBox 26" id="26"/>
          <p:cNvSpPr txBox="true"/>
          <p:nvPr/>
        </p:nvSpPr>
        <p:spPr>
          <a:xfrm rot="0">
            <a:off x="12726329" y="3278202"/>
            <a:ext cx="5138190" cy="2028825"/>
          </a:xfrm>
          <a:prstGeom prst="rect">
            <a:avLst/>
          </a:prstGeom>
        </p:spPr>
        <p:txBody>
          <a:bodyPr anchor="t" rtlCol="false" tIns="0" lIns="0" bIns="0" rIns="0">
            <a:spAutoFit/>
          </a:bodyPr>
          <a:lstStyle/>
          <a:p>
            <a:pPr algn="ctr">
              <a:lnSpc>
                <a:spcPts val="4479"/>
              </a:lnSpc>
            </a:pPr>
            <a:r>
              <a:rPr lang="en-US" sz="3199">
                <a:solidFill>
                  <a:srgbClr val="FDFDFD"/>
                </a:solidFill>
                <a:latin typeface="Montserrat Bold"/>
              </a:rPr>
              <a:t>Changes</a:t>
            </a:r>
          </a:p>
          <a:p>
            <a:pPr algn="ctr">
              <a:lnSpc>
                <a:spcPts val="3919"/>
              </a:lnSpc>
            </a:pPr>
            <a:r>
              <a:rPr lang="en-US" sz="2799">
                <a:solidFill>
                  <a:srgbClr val="FDFDFD"/>
                </a:solidFill>
                <a:latin typeface="Montserrat"/>
              </a:rPr>
              <a:t> Các công ty cần thay đổi cơ cấu và quy trình làm việc thuận tiện hơn </a:t>
            </a:r>
          </a:p>
        </p:txBody>
      </p:sp>
      <p:grpSp>
        <p:nvGrpSpPr>
          <p:cNvPr name="Group 27" id="27"/>
          <p:cNvGrpSpPr/>
          <p:nvPr/>
        </p:nvGrpSpPr>
        <p:grpSpPr>
          <a:xfrm rot="0">
            <a:off x="222636" y="6170396"/>
            <a:ext cx="5891669" cy="3746276"/>
            <a:chOff x="0" y="0"/>
            <a:chExt cx="1554321" cy="988330"/>
          </a:xfrm>
        </p:grpSpPr>
        <p:sp>
          <p:nvSpPr>
            <p:cNvPr name="Freeform 28" id="28"/>
            <p:cNvSpPr/>
            <p:nvPr/>
          </p:nvSpPr>
          <p:spPr>
            <a:xfrm flipH="false" flipV="false" rot="0">
              <a:off x="0" y="0"/>
              <a:ext cx="1554321" cy="988330"/>
            </a:xfrm>
            <a:custGeom>
              <a:avLst/>
              <a:gdLst/>
              <a:ahLst/>
              <a:cxnLst/>
              <a:rect r="r" b="b" t="t" l="l"/>
              <a:pathLst>
                <a:path h="988330" w="1554321">
                  <a:moveTo>
                    <a:pt x="57818" y="0"/>
                  </a:moveTo>
                  <a:lnTo>
                    <a:pt x="1496503" y="0"/>
                  </a:lnTo>
                  <a:cubicBezTo>
                    <a:pt x="1528435" y="0"/>
                    <a:pt x="1554321" y="25886"/>
                    <a:pt x="1554321" y="57818"/>
                  </a:cubicBezTo>
                  <a:lnTo>
                    <a:pt x="1554321" y="930512"/>
                  </a:lnTo>
                  <a:cubicBezTo>
                    <a:pt x="1554321" y="962444"/>
                    <a:pt x="1528435" y="988330"/>
                    <a:pt x="1496503" y="988330"/>
                  </a:cubicBezTo>
                  <a:lnTo>
                    <a:pt x="57818" y="988330"/>
                  </a:lnTo>
                  <a:cubicBezTo>
                    <a:pt x="25886" y="988330"/>
                    <a:pt x="0" y="962444"/>
                    <a:pt x="0" y="930512"/>
                  </a:cubicBezTo>
                  <a:lnTo>
                    <a:pt x="0" y="57818"/>
                  </a:lnTo>
                  <a:cubicBezTo>
                    <a:pt x="0" y="25886"/>
                    <a:pt x="25886" y="0"/>
                    <a:pt x="57818" y="0"/>
                  </a:cubicBezTo>
                  <a:close/>
                </a:path>
              </a:pathLst>
            </a:custGeom>
            <a:solidFill>
              <a:srgbClr val="3A7D55"/>
            </a:solidFill>
          </p:spPr>
        </p:sp>
        <p:sp>
          <p:nvSpPr>
            <p:cNvPr name="TextBox 29" id="29"/>
            <p:cNvSpPr txBox="true"/>
            <p:nvPr/>
          </p:nvSpPr>
          <p:spPr>
            <a:xfrm>
              <a:off x="0" y="-38100"/>
              <a:ext cx="1554321" cy="1026430"/>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TextBox 30" id="30"/>
          <p:cNvSpPr txBox="true"/>
          <p:nvPr/>
        </p:nvSpPr>
        <p:spPr>
          <a:xfrm rot="0">
            <a:off x="296532" y="6951038"/>
            <a:ext cx="5759065" cy="2028825"/>
          </a:xfrm>
          <a:prstGeom prst="rect">
            <a:avLst/>
          </a:prstGeom>
        </p:spPr>
        <p:txBody>
          <a:bodyPr anchor="t" rtlCol="false" tIns="0" lIns="0" bIns="0" rIns="0">
            <a:spAutoFit/>
          </a:bodyPr>
          <a:lstStyle/>
          <a:p>
            <a:pPr algn="ctr">
              <a:lnSpc>
                <a:spcPts val="4479"/>
              </a:lnSpc>
            </a:pPr>
            <a:r>
              <a:rPr lang="en-US" sz="3199">
                <a:solidFill>
                  <a:srgbClr val="FDFDFD"/>
                </a:solidFill>
                <a:latin typeface="Montserrat Bold"/>
              </a:rPr>
              <a:t>Stakeholders</a:t>
            </a:r>
          </a:p>
          <a:p>
            <a:pPr algn="ctr">
              <a:lnSpc>
                <a:spcPts val="3919"/>
              </a:lnSpc>
            </a:pPr>
            <a:r>
              <a:rPr lang="en-US" sz="2799">
                <a:solidFill>
                  <a:srgbClr val="FDFDFD"/>
                </a:solidFill>
                <a:latin typeface="Montserrat"/>
              </a:rPr>
              <a:t>Doanh nghiệp, công ty kinh doanh cho thuê ô tô, nhân viên, kế toán, quản lý, khách hàng </a:t>
            </a:r>
          </a:p>
        </p:txBody>
      </p:sp>
      <p:sp>
        <p:nvSpPr>
          <p:cNvPr name="TextBox 31" id="31"/>
          <p:cNvSpPr txBox="true"/>
          <p:nvPr/>
        </p:nvSpPr>
        <p:spPr>
          <a:xfrm rot="0">
            <a:off x="6589702" y="6257596"/>
            <a:ext cx="5368794" cy="3514725"/>
          </a:xfrm>
          <a:prstGeom prst="rect">
            <a:avLst/>
          </a:prstGeom>
        </p:spPr>
        <p:txBody>
          <a:bodyPr anchor="t" rtlCol="false" tIns="0" lIns="0" bIns="0" rIns="0">
            <a:spAutoFit/>
          </a:bodyPr>
          <a:lstStyle/>
          <a:p>
            <a:pPr algn="ctr">
              <a:lnSpc>
                <a:spcPts val="4479"/>
              </a:lnSpc>
            </a:pPr>
            <a:r>
              <a:rPr lang="en-US" sz="3199">
                <a:solidFill>
                  <a:srgbClr val="FDFDFD"/>
                </a:solidFill>
                <a:latin typeface="Montserrat Bold"/>
              </a:rPr>
              <a:t>Value</a:t>
            </a:r>
          </a:p>
          <a:p>
            <a:pPr algn="ctr">
              <a:lnSpc>
                <a:spcPts val="3919"/>
              </a:lnSpc>
            </a:pPr>
            <a:r>
              <a:rPr lang="en-US" sz="2799">
                <a:solidFill>
                  <a:srgbClr val="FDFDFD"/>
                </a:solidFill>
                <a:latin typeface="Montserrat"/>
              </a:rPr>
              <a:t>Doanh nghiệp: giảm thiểu sai sót, hỗ trợ quản lý, tăng sức cạnh tranh</a:t>
            </a:r>
          </a:p>
          <a:p>
            <a:pPr algn="ctr">
              <a:lnSpc>
                <a:spcPts val="3919"/>
              </a:lnSpc>
            </a:pPr>
            <a:r>
              <a:rPr lang="en-US" sz="2799">
                <a:solidFill>
                  <a:srgbClr val="FDFDFD"/>
                </a:solidFill>
                <a:latin typeface="Montserrat"/>
              </a:rPr>
              <a:t>Khách hàng: gia tăng khả năng dùng dịch vụ, tiện sử dụng, giảm lãng phí </a:t>
            </a:r>
          </a:p>
        </p:txBody>
      </p:sp>
      <p:sp>
        <p:nvSpPr>
          <p:cNvPr name="TextBox 32" id="32"/>
          <p:cNvSpPr txBox="true"/>
          <p:nvPr/>
        </p:nvSpPr>
        <p:spPr>
          <a:xfrm rot="0">
            <a:off x="12935031" y="6486536"/>
            <a:ext cx="5138190" cy="3019425"/>
          </a:xfrm>
          <a:prstGeom prst="rect">
            <a:avLst/>
          </a:prstGeom>
        </p:spPr>
        <p:txBody>
          <a:bodyPr anchor="t" rtlCol="false" tIns="0" lIns="0" bIns="0" rIns="0">
            <a:spAutoFit/>
          </a:bodyPr>
          <a:lstStyle/>
          <a:p>
            <a:pPr algn="ctr">
              <a:lnSpc>
                <a:spcPts val="4479"/>
              </a:lnSpc>
            </a:pPr>
            <a:r>
              <a:rPr lang="en-US" sz="3199">
                <a:solidFill>
                  <a:srgbClr val="FDFDFD"/>
                </a:solidFill>
                <a:latin typeface="Montserrat Bold"/>
              </a:rPr>
              <a:t>Contexts</a:t>
            </a:r>
          </a:p>
          <a:p>
            <a:pPr algn="ctr">
              <a:lnSpc>
                <a:spcPts val="3919"/>
              </a:lnSpc>
            </a:pPr>
            <a:r>
              <a:rPr lang="en-US" sz="2799">
                <a:solidFill>
                  <a:srgbClr val="FDFDFD"/>
                </a:solidFill>
                <a:latin typeface="Montserrat Bold"/>
              </a:rPr>
              <a:t> </a:t>
            </a:r>
            <a:r>
              <a:rPr lang="en-US" sz="2799">
                <a:solidFill>
                  <a:srgbClr val="FDFDFD"/>
                </a:solidFill>
                <a:latin typeface="Montserrat"/>
              </a:rPr>
              <a:t>Người dùng hay khách hàng ngày càng ưa chuộng sự thuận tiện, tiết kiệm thời gian, việc ứng dụng dùng CNTT trở nên phổ biến </a:t>
            </a:r>
          </a:p>
        </p:txBody>
      </p:sp>
      <p:sp>
        <p:nvSpPr>
          <p:cNvPr name="TextBox 33" id="33"/>
          <p:cNvSpPr txBox="true"/>
          <p:nvPr/>
        </p:nvSpPr>
        <p:spPr>
          <a:xfrm rot="0">
            <a:off x="2326432" y="1102449"/>
            <a:ext cx="14154648" cy="827831"/>
          </a:xfrm>
          <a:prstGeom prst="rect">
            <a:avLst/>
          </a:prstGeom>
        </p:spPr>
        <p:txBody>
          <a:bodyPr anchor="t" rtlCol="false" tIns="0" lIns="0" bIns="0" rIns="0">
            <a:spAutoFit/>
          </a:bodyPr>
          <a:lstStyle/>
          <a:p>
            <a:pPr algn="ctr" marL="0" indent="0" lvl="0">
              <a:lnSpc>
                <a:spcPts val="6871"/>
              </a:lnSpc>
              <a:spcBef>
                <a:spcPct val="0"/>
              </a:spcBef>
            </a:pPr>
            <a:r>
              <a:rPr lang="en-US" sz="4908">
                <a:solidFill>
                  <a:srgbClr val="3A7D55"/>
                </a:solidFill>
                <a:latin typeface="Montserrat Bold"/>
              </a:rPr>
              <a:t>Phân tích nghiệp vụ</a:t>
            </a:r>
            <a:r>
              <a:rPr lang="en-US" sz="4908">
                <a:solidFill>
                  <a:srgbClr val="3A7D55"/>
                </a:solidFill>
                <a:latin typeface="Montserrat Bold"/>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DAGD_Oomxv8</dc:identifier>
  <dcterms:modified xsi:type="dcterms:W3CDTF">2011-08-01T06:04:30Z</dcterms:modified>
  <cp:revision>1</cp:revision>
  <dc:title>pp công nghệ phần mềm - RentCar</dc:title>
</cp:coreProperties>
</file>